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Lst>
  <p:notesMasterIdLst>
    <p:notesMasterId r:id="rId51"/>
  </p:notesMasterIdLst>
  <p:handoutMasterIdLst>
    <p:handoutMasterId r:id="rId52"/>
  </p:handoutMasterIdLst>
  <p:sldIdLst>
    <p:sldId id="529" r:id="rId3"/>
    <p:sldId id="646" r:id="rId4"/>
    <p:sldId id="644" r:id="rId5"/>
    <p:sldId id="643" r:id="rId6"/>
    <p:sldId id="647" r:id="rId7"/>
    <p:sldId id="532" r:id="rId8"/>
    <p:sldId id="533" r:id="rId9"/>
    <p:sldId id="534" r:id="rId10"/>
    <p:sldId id="479" r:id="rId11"/>
    <p:sldId id="481" r:id="rId12"/>
    <p:sldId id="535" r:id="rId13"/>
    <p:sldId id="496" r:id="rId14"/>
    <p:sldId id="526" r:id="rId15"/>
    <p:sldId id="484" r:id="rId16"/>
    <p:sldId id="527" r:id="rId17"/>
    <p:sldId id="528" r:id="rId18"/>
    <p:sldId id="521" r:id="rId19"/>
    <p:sldId id="520" r:id="rId20"/>
    <p:sldId id="518" r:id="rId21"/>
    <p:sldId id="519" r:id="rId22"/>
    <p:sldId id="522" r:id="rId23"/>
    <p:sldId id="523" r:id="rId24"/>
    <p:sldId id="490" r:id="rId25"/>
    <p:sldId id="536" r:id="rId26"/>
    <p:sldId id="492" r:id="rId27"/>
    <p:sldId id="494" r:id="rId28"/>
    <p:sldId id="564" r:id="rId29"/>
    <p:sldId id="632" r:id="rId30"/>
    <p:sldId id="633" r:id="rId31"/>
    <p:sldId id="636" r:id="rId32"/>
    <p:sldId id="637" r:id="rId33"/>
    <p:sldId id="638" r:id="rId34"/>
    <p:sldId id="639" r:id="rId35"/>
    <p:sldId id="640" r:id="rId36"/>
    <p:sldId id="641" r:id="rId37"/>
    <p:sldId id="547" r:id="rId38"/>
    <p:sldId id="538" r:id="rId39"/>
    <p:sldId id="498" r:id="rId40"/>
    <p:sldId id="537" r:id="rId41"/>
    <p:sldId id="540" r:id="rId42"/>
    <p:sldId id="541" r:id="rId43"/>
    <p:sldId id="542" r:id="rId44"/>
    <p:sldId id="539" r:id="rId45"/>
    <p:sldId id="548" r:id="rId46"/>
    <p:sldId id="545" r:id="rId47"/>
    <p:sldId id="642" r:id="rId48"/>
    <p:sldId id="546" r:id="rId49"/>
    <p:sldId id="648" r:id="rId50"/>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B"/>
    <a:srgbClr val="2D4452"/>
    <a:srgbClr val="294350"/>
    <a:srgbClr val="F9F9F9"/>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5" autoAdjust="0"/>
    <p:restoredTop sz="71547" autoAdjust="0"/>
  </p:normalViewPr>
  <p:slideViewPr>
    <p:cSldViewPr>
      <p:cViewPr varScale="1">
        <p:scale>
          <a:sx n="49" d="100"/>
          <a:sy n="49" d="100"/>
        </p:scale>
        <p:origin x="1268" y="24"/>
      </p:cViewPr>
      <p:guideLst>
        <p:guide orient="horz" pos="2160"/>
        <p:guide pos="3840"/>
      </p:guideLst>
    </p:cSldViewPr>
  </p:slideViewPr>
  <p:notesTextViewPr>
    <p:cViewPr>
      <p:scale>
        <a:sx n="3" d="2"/>
        <a:sy n="3" d="2"/>
      </p:scale>
      <p:origin x="0" y="0"/>
    </p:cViewPr>
  </p:notesTextViewPr>
  <p:notesViewPr>
    <p:cSldViewPr>
      <p:cViewPr varScale="1">
        <p:scale>
          <a:sx n="58" d="100"/>
          <a:sy n="58" d="100"/>
        </p:scale>
        <p:origin x="245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0AF87-818D-4417-B49E-DA5E0F917E55}" type="doc">
      <dgm:prSet loTypeId="urn:microsoft.com/office/officeart/2005/8/layout/hList1" loCatId="list" qsTypeId="urn:microsoft.com/office/officeart/2005/8/quickstyle/3d5" qsCatId="3D" csTypeId="urn:microsoft.com/office/officeart/2005/8/colors/accent1_3" csCatId="accent1" phldr="1"/>
      <dgm:spPr/>
      <dgm:t>
        <a:bodyPr/>
        <a:lstStyle/>
        <a:p>
          <a:endParaRPr lang="el-GR"/>
        </a:p>
      </dgm:t>
    </dgm:pt>
    <dgm:pt modelId="{4AEC65F4-830B-488D-AC0E-518C4E390D38}">
      <dgm:prSet phldrT="[Text]"/>
      <dgm:spPr>
        <a:sp3d extrusionH="381000" contourW="38100" prstMaterial="metal">
          <a:bevelT w="38100"/>
          <a:bevelB w="31750"/>
          <a:contourClr>
            <a:schemeClr val="lt1"/>
          </a:contourClr>
        </a:sp3d>
      </dgm:spPr>
      <dgm:t>
        <a:bodyPr/>
        <a:lstStyle/>
        <a:p>
          <a:r>
            <a:rPr lang="en-US" dirty="0" smtClean="0"/>
            <a:t>De-biasing</a:t>
          </a:r>
          <a:endParaRPr lang="el-GR" dirty="0"/>
        </a:p>
      </dgm:t>
    </dgm:pt>
    <dgm:pt modelId="{9E859262-4E64-497B-A80E-C4B12878B3FF}" type="parTrans" cxnId="{82FDE0E3-7B46-4822-BBD4-8CADDFF596FB}">
      <dgm:prSet/>
      <dgm:spPr/>
      <dgm:t>
        <a:bodyPr/>
        <a:lstStyle/>
        <a:p>
          <a:endParaRPr lang="el-GR"/>
        </a:p>
      </dgm:t>
    </dgm:pt>
    <dgm:pt modelId="{4383F2D6-E783-42D1-B398-D2DF71EFAF54}" type="sibTrans" cxnId="{82FDE0E3-7B46-4822-BBD4-8CADDFF596FB}">
      <dgm:prSet/>
      <dgm:spPr/>
      <dgm:t>
        <a:bodyPr/>
        <a:lstStyle/>
        <a:p>
          <a:endParaRPr lang="el-GR"/>
        </a:p>
      </dgm:t>
    </dgm:pt>
    <dgm:pt modelId="{A9A407A8-6112-4375-82E0-19250CAA491F}">
      <dgm:prSet phldrT="[Text]"/>
      <dgm:spPr>
        <a:sp3d extrusionH="381000" contourW="38100" prstMaterial="metal">
          <a:bevelT w="38100"/>
          <a:bevelB w="31750"/>
          <a:contourClr>
            <a:schemeClr val="lt1"/>
          </a:contourClr>
        </a:sp3d>
      </dgm:spPr>
      <dgm:t>
        <a:bodyPr/>
        <a:lstStyle/>
        <a:p>
          <a:r>
            <a:rPr lang="en-US" dirty="0" smtClean="0">
              <a:solidFill>
                <a:srgbClr val="0070C0"/>
              </a:solidFill>
            </a:rPr>
            <a:t>Didactic</a:t>
          </a:r>
          <a:endParaRPr lang="el-GR" dirty="0">
            <a:solidFill>
              <a:srgbClr val="0070C0"/>
            </a:solidFill>
          </a:endParaRPr>
        </a:p>
      </dgm:t>
    </dgm:pt>
    <dgm:pt modelId="{4AA0E38A-F53D-4341-8C03-0F6C64679450}" type="parTrans" cxnId="{1EF41EC0-46B4-4F86-973E-82A23E633A6C}">
      <dgm:prSet/>
      <dgm:spPr/>
      <dgm:t>
        <a:bodyPr/>
        <a:lstStyle/>
        <a:p>
          <a:endParaRPr lang="el-GR"/>
        </a:p>
      </dgm:t>
    </dgm:pt>
    <dgm:pt modelId="{9F33D694-C8A6-45AE-A100-7F39F1A29E18}" type="sibTrans" cxnId="{1EF41EC0-46B4-4F86-973E-82A23E633A6C}">
      <dgm:prSet/>
      <dgm:spPr/>
      <dgm:t>
        <a:bodyPr/>
        <a:lstStyle/>
        <a:p>
          <a:endParaRPr lang="el-GR"/>
        </a:p>
      </dgm:t>
    </dgm:pt>
    <dgm:pt modelId="{68168231-7E9A-4B9E-A2D6-8B2C6BF82DAD}">
      <dgm:prSet phldrT="[Text]"/>
      <dgm:spPr>
        <a:sp3d extrusionH="381000" contourW="38100" prstMaterial="metal">
          <a:bevelT w="38100"/>
          <a:bevelB w="31750"/>
          <a:contourClr>
            <a:schemeClr val="lt1"/>
          </a:contourClr>
        </a:sp3d>
      </dgm:spPr>
      <dgm:t>
        <a:bodyPr/>
        <a:lstStyle/>
        <a:p>
          <a:r>
            <a:rPr lang="en-US" dirty="0" smtClean="0">
              <a:solidFill>
                <a:srgbClr val="0070C0"/>
              </a:solidFill>
            </a:rPr>
            <a:t>Format Based</a:t>
          </a:r>
          <a:endParaRPr lang="el-GR" dirty="0">
            <a:solidFill>
              <a:srgbClr val="0070C0"/>
            </a:solidFill>
          </a:endParaRPr>
        </a:p>
      </dgm:t>
    </dgm:pt>
    <dgm:pt modelId="{E5B3CF11-FAD5-439E-8D86-A87AD1A2C892}" type="parTrans" cxnId="{FA410821-2222-46D4-BCBD-4302182BC214}">
      <dgm:prSet/>
      <dgm:spPr/>
      <dgm:t>
        <a:bodyPr/>
        <a:lstStyle/>
        <a:p>
          <a:endParaRPr lang="el-GR"/>
        </a:p>
      </dgm:t>
    </dgm:pt>
    <dgm:pt modelId="{E51EC905-BC5A-48A9-885E-C11605219C01}" type="sibTrans" cxnId="{FA410821-2222-46D4-BCBD-4302182BC214}">
      <dgm:prSet/>
      <dgm:spPr/>
      <dgm:t>
        <a:bodyPr/>
        <a:lstStyle/>
        <a:p>
          <a:endParaRPr lang="el-GR"/>
        </a:p>
      </dgm:t>
    </dgm:pt>
    <dgm:pt modelId="{BA75632D-C2E4-42DF-8531-2DF220EE9CC9}">
      <dgm:prSet phldrT="[Text]"/>
      <dgm:spPr>
        <a:sp3d extrusionH="381000" contourW="38100" prstMaterial="metal">
          <a:bevelT w="38100"/>
          <a:bevelB w="31750"/>
          <a:contourClr>
            <a:schemeClr val="lt1"/>
          </a:contourClr>
        </a:sp3d>
      </dgm:spPr>
      <dgm:t>
        <a:bodyPr/>
        <a:lstStyle/>
        <a:p>
          <a:r>
            <a:rPr lang="en-US" dirty="0" smtClean="0">
              <a:solidFill>
                <a:srgbClr val="0070C0"/>
              </a:solidFill>
            </a:rPr>
            <a:t>Process Based</a:t>
          </a:r>
          <a:endParaRPr lang="el-GR" dirty="0">
            <a:solidFill>
              <a:srgbClr val="0070C0"/>
            </a:solidFill>
          </a:endParaRPr>
        </a:p>
      </dgm:t>
    </dgm:pt>
    <dgm:pt modelId="{3F5D8862-4291-4E79-AD0A-54C9B0DD87F5}" type="parTrans" cxnId="{C1D3DFBF-3A3F-4623-A663-5E37ABA7DE92}">
      <dgm:prSet/>
      <dgm:spPr/>
      <dgm:t>
        <a:bodyPr/>
        <a:lstStyle/>
        <a:p>
          <a:endParaRPr lang="el-GR"/>
        </a:p>
      </dgm:t>
    </dgm:pt>
    <dgm:pt modelId="{1F66A78A-089C-4149-B5B9-73ACA88E38E2}" type="sibTrans" cxnId="{C1D3DFBF-3A3F-4623-A663-5E37ABA7DE92}">
      <dgm:prSet/>
      <dgm:spPr/>
      <dgm:t>
        <a:bodyPr/>
        <a:lstStyle/>
        <a:p>
          <a:endParaRPr lang="el-GR"/>
        </a:p>
      </dgm:t>
    </dgm:pt>
    <dgm:pt modelId="{A26BCE15-B0E1-4CB8-A369-092B55F9CE89}">
      <dgm:prSet phldrT="[Text]"/>
      <dgm:spPr>
        <a:sp3d extrusionH="381000" contourW="38100" prstMaterial="metal">
          <a:bevelT w="38100"/>
          <a:bevelB w="31750"/>
          <a:contourClr>
            <a:schemeClr val="lt1"/>
          </a:contourClr>
        </a:sp3d>
      </dgm:spPr>
      <dgm:t>
        <a:bodyPr/>
        <a:lstStyle/>
        <a:p>
          <a:r>
            <a:rPr lang="en-US" dirty="0" smtClean="0">
              <a:solidFill>
                <a:srgbClr val="0070C0"/>
              </a:solidFill>
            </a:rPr>
            <a:t>Feedback Based</a:t>
          </a:r>
          <a:endParaRPr lang="el-GR" dirty="0">
            <a:solidFill>
              <a:srgbClr val="0070C0"/>
            </a:solidFill>
          </a:endParaRPr>
        </a:p>
      </dgm:t>
    </dgm:pt>
    <dgm:pt modelId="{056FB0BC-D4BA-4378-A7B6-ACDD4CDD5E81}" type="parTrans" cxnId="{AEAC2C7A-E0CA-4858-9E61-4058B5158EA4}">
      <dgm:prSet/>
      <dgm:spPr/>
      <dgm:t>
        <a:bodyPr/>
        <a:lstStyle/>
        <a:p>
          <a:endParaRPr lang="el-GR"/>
        </a:p>
      </dgm:t>
    </dgm:pt>
    <dgm:pt modelId="{006FF5D4-BF8E-4471-82CA-460B5DC3ED61}" type="sibTrans" cxnId="{AEAC2C7A-E0CA-4858-9E61-4058B5158EA4}">
      <dgm:prSet/>
      <dgm:spPr/>
      <dgm:t>
        <a:bodyPr/>
        <a:lstStyle/>
        <a:p>
          <a:endParaRPr lang="el-GR"/>
        </a:p>
      </dgm:t>
    </dgm:pt>
    <dgm:pt modelId="{59FAD2BC-269A-4EC5-B5C0-A023B70EA5A9}" type="pres">
      <dgm:prSet presAssocID="{4640AF87-818D-4417-B49E-DA5E0F917E55}" presName="Name0" presStyleCnt="0">
        <dgm:presLayoutVars>
          <dgm:dir/>
          <dgm:animLvl val="lvl"/>
          <dgm:resizeHandles val="exact"/>
        </dgm:presLayoutVars>
      </dgm:prSet>
      <dgm:spPr/>
      <dgm:t>
        <a:bodyPr/>
        <a:lstStyle/>
        <a:p>
          <a:endParaRPr lang="el-GR"/>
        </a:p>
      </dgm:t>
    </dgm:pt>
    <dgm:pt modelId="{9E072867-2E1A-4C9C-88EB-5657202501E1}" type="pres">
      <dgm:prSet presAssocID="{4AEC65F4-830B-488D-AC0E-518C4E390D38}" presName="composite" presStyleCnt="0"/>
      <dgm:spPr>
        <a:sp3d prstMaterial="powder">
          <a:bevelT w="38100"/>
          <a:bevelB w="31750"/>
        </a:sp3d>
      </dgm:spPr>
    </dgm:pt>
    <dgm:pt modelId="{D24A096B-1022-4A3F-8E13-3FD7EF02C348}" type="pres">
      <dgm:prSet presAssocID="{4AEC65F4-830B-488D-AC0E-518C4E390D38}" presName="parTx" presStyleLbl="alignNode1" presStyleIdx="0" presStyleCnt="1" custLinFactNeighborY="-5196">
        <dgm:presLayoutVars>
          <dgm:chMax val="0"/>
          <dgm:chPref val="0"/>
          <dgm:bulletEnabled val="1"/>
        </dgm:presLayoutVars>
      </dgm:prSet>
      <dgm:spPr/>
      <dgm:t>
        <a:bodyPr/>
        <a:lstStyle/>
        <a:p>
          <a:endParaRPr lang="el-GR"/>
        </a:p>
      </dgm:t>
    </dgm:pt>
    <dgm:pt modelId="{B90CA99D-8862-41FC-98E1-01ABCF224397}" type="pres">
      <dgm:prSet presAssocID="{4AEC65F4-830B-488D-AC0E-518C4E390D38}" presName="desTx" presStyleLbl="alignAccFollowNode1" presStyleIdx="0" presStyleCnt="1">
        <dgm:presLayoutVars>
          <dgm:bulletEnabled val="1"/>
        </dgm:presLayoutVars>
      </dgm:prSet>
      <dgm:spPr/>
      <dgm:t>
        <a:bodyPr/>
        <a:lstStyle/>
        <a:p>
          <a:endParaRPr lang="el-GR"/>
        </a:p>
      </dgm:t>
    </dgm:pt>
  </dgm:ptLst>
  <dgm:cxnLst>
    <dgm:cxn modelId="{9A8C4A56-D57B-412B-B93A-3E8C1CA2E84A}" type="presOf" srcId="{68168231-7E9A-4B9E-A2D6-8B2C6BF82DAD}" destId="{B90CA99D-8862-41FC-98E1-01ABCF224397}" srcOrd="0" destOrd="3" presId="urn:microsoft.com/office/officeart/2005/8/layout/hList1"/>
    <dgm:cxn modelId="{C1D3DFBF-3A3F-4623-A663-5E37ABA7DE92}" srcId="{4AEC65F4-830B-488D-AC0E-518C4E390D38}" destId="{BA75632D-C2E4-42DF-8531-2DF220EE9CC9}" srcOrd="1" destOrd="0" parTransId="{3F5D8862-4291-4E79-AD0A-54C9B0DD87F5}" sibTransId="{1F66A78A-089C-4149-B5B9-73ACA88E38E2}"/>
    <dgm:cxn modelId="{FA410821-2222-46D4-BCBD-4302182BC214}" srcId="{4AEC65F4-830B-488D-AC0E-518C4E390D38}" destId="{68168231-7E9A-4B9E-A2D6-8B2C6BF82DAD}" srcOrd="3" destOrd="0" parTransId="{E5B3CF11-FAD5-439E-8D86-A87AD1A2C892}" sibTransId="{E51EC905-BC5A-48A9-885E-C11605219C01}"/>
    <dgm:cxn modelId="{76186F60-3718-4DE2-A2AF-607AC0E41221}" type="presOf" srcId="{A9A407A8-6112-4375-82E0-19250CAA491F}" destId="{B90CA99D-8862-41FC-98E1-01ABCF224397}" srcOrd="0" destOrd="0" presId="urn:microsoft.com/office/officeart/2005/8/layout/hList1"/>
    <dgm:cxn modelId="{BE95801A-945C-49DE-A4CA-54B6F6E3A48C}" type="presOf" srcId="{BA75632D-C2E4-42DF-8531-2DF220EE9CC9}" destId="{B90CA99D-8862-41FC-98E1-01ABCF224397}" srcOrd="0" destOrd="1" presId="urn:microsoft.com/office/officeart/2005/8/layout/hList1"/>
    <dgm:cxn modelId="{523AF697-E00E-4351-8C33-2363051692BB}" type="presOf" srcId="{4AEC65F4-830B-488D-AC0E-518C4E390D38}" destId="{D24A096B-1022-4A3F-8E13-3FD7EF02C348}" srcOrd="0" destOrd="0" presId="urn:microsoft.com/office/officeart/2005/8/layout/hList1"/>
    <dgm:cxn modelId="{1EF41EC0-46B4-4F86-973E-82A23E633A6C}" srcId="{4AEC65F4-830B-488D-AC0E-518C4E390D38}" destId="{A9A407A8-6112-4375-82E0-19250CAA491F}" srcOrd="0" destOrd="0" parTransId="{4AA0E38A-F53D-4341-8C03-0F6C64679450}" sibTransId="{9F33D694-C8A6-45AE-A100-7F39F1A29E18}"/>
    <dgm:cxn modelId="{31C28292-3E2E-46E1-B744-647EA2A317F6}" type="presOf" srcId="{4640AF87-818D-4417-B49E-DA5E0F917E55}" destId="{59FAD2BC-269A-4EC5-B5C0-A023B70EA5A9}" srcOrd="0" destOrd="0" presId="urn:microsoft.com/office/officeart/2005/8/layout/hList1"/>
    <dgm:cxn modelId="{A5A4CCFD-715D-4EBB-90F3-D3FD9EE286FB}" type="presOf" srcId="{A26BCE15-B0E1-4CB8-A369-092B55F9CE89}" destId="{B90CA99D-8862-41FC-98E1-01ABCF224397}" srcOrd="0" destOrd="2" presId="urn:microsoft.com/office/officeart/2005/8/layout/hList1"/>
    <dgm:cxn modelId="{AEAC2C7A-E0CA-4858-9E61-4058B5158EA4}" srcId="{4AEC65F4-830B-488D-AC0E-518C4E390D38}" destId="{A26BCE15-B0E1-4CB8-A369-092B55F9CE89}" srcOrd="2" destOrd="0" parTransId="{056FB0BC-D4BA-4378-A7B6-ACDD4CDD5E81}" sibTransId="{006FF5D4-BF8E-4471-82CA-460B5DC3ED61}"/>
    <dgm:cxn modelId="{82FDE0E3-7B46-4822-BBD4-8CADDFF596FB}" srcId="{4640AF87-818D-4417-B49E-DA5E0F917E55}" destId="{4AEC65F4-830B-488D-AC0E-518C4E390D38}" srcOrd="0" destOrd="0" parTransId="{9E859262-4E64-497B-A80E-C4B12878B3FF}" sibTransId="{4383F2D6-E783-42D1-B398-D2DF71EFAF54}"/>
    <dgm:cxn modelId="{E23EDDF3-3C98-4008-9231-5BDEEE41E06E}" type="presParOf" srcId="{59FAD2BC-269A-4EC5-B5C0-A023B70EA5A9}" destId="{9E072867-2E1A-4C9C-88EB-5657202501E1}" srcOrd="0" destOrd="0" presId="urn:microsoft.com/office/officeart/2005/8/layout/hList1"/>
    <dgm:cxn modelId="{3E0BFAC0-FCAF-4575-A85A-2C888151F117}" type="presParOf" srcId="{9E072867-2E1A-4C9C-88EB-5657202501E1}" destId="{D24A096B-1022-4A3F-8E13-3FD7EF02C348}" srcOrd="0" destOrd="0" presId="urn:microsoft.com/office/officeart/2005/8/layout/hList1"/>
    <dgm:cxn modelId="{ADA5F3B6-61CD-4F50-A17E-1521588D390E}" type="presParOf" srcId="{9E072867-2E1A-4C9C-88EB-5657202501E1}" destId="{B90CA99D-8862-41FC-98E1-01ABCF22439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A096B-1022-4A3F-8E13-3FD7EF02C348}">
      <dsp:nvSpPr>
        <dsp:cNvPr id="0" name=""/>
        <dsp:cNvSpPr/>
      </dsp:nvSpPr>
      <dsp:spPr>
        <a:xfrm>
          <a:off x="0" y="0"/>
          <a:ext cx="3962400" cy="1094400"/>
        </a:xfrm>
        <a:prstGeom prst="rect">
          <a:avLst/>
        </a:prstGeom>
        <a:solidFill>
          <a:schemeClr val="accent1">
            <a:shade val="80000"/>
            <a:hueOff val="0"/>
            <a:satOff val="0"/>
            <a:lumOff val="0"/>
            <a:alphaOff val="0"/>
          </a:schemeClr>
        </a:solidFill>
        <a:ln w="9525" cap="flat" cmpd="sng" algn="ctr">
          <a:solidFill>
            <a:schemeClr val="accent1">
              <a:shade val="80000"/>
              <a:hueOff val="0"/>
              <a:satOff val="0"/>
              <a:lumOff val="0"/>
              <a:alphaOff val="0"/>
            </a:schemeClr>
          </a:solidFill>
          <a:prstDash val="solid"/>
        </a:ln>
        <a:effectLst/>
        <a:sp3d extrusionH="381000" contourW="38100" prstMaterial="metal">
          <a:bevelT w="38100"/>
          <a:bevelB w="31750"/>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270256" tIns="154432" rIns="270256" bIns="154432" numCol="1" spcCol="1270" anchor="ctr" anchorCtr="0">
          <a:noAutofit/>
        </a:bodyPr>
        <a:lstStyle/>
        <a:p>
          <a:pPr lvl="0" algn="ctr" defTabSz="1689100">
            <a:lnSpc>
              <a:spcPct val="90000"/>
            </a:lnSpc>
            <a:spcBef>
              <a:spcPct val="0"/>
            </a:spcBef>
            <a:spcAft>
              <a:spcPct val="35000"/>
            </a:spcAft>
          </a:pPr>
          <a:r>
            <a:rPr lang="en-US" sz="3800" kern="1200" dirty="0" smtClean="0"/>
            <a:t>De-biasing</a:t>
          </a:r>
          <a:endParaRPr lang="el-GR" sz="3800" kern="1200" dirty="0"/>
        </a:p>
      </dsp:txBody>
      <dsp:txXfrm>
        <a:off x="0" y="0"/>
        <a:ext cx="3962400" cy="1094400"/>
      </dsp:txXfrm>
    </dsp:sp>
    <dsp:sp modelId="{B90CA99D-8862-41FC-98E1-01ABCF224397}">
      <dsp:nvSpPr>
        <dsp:cNvPr id="0" name=""/>
        <dsp:cNvSpPr/>
      </dsp:nvSpPr>
      <dsp:spPr>
        <a:xfrm>
          <a:off x="0" y="1118860"/>
          <a:ext cx="3962400" cy="2920680"/>
        </a:xfrm>
        <a:prstGeom prst="rect">
          <a:avLst/>
        </a:prstGeom>
        <a:solidFill>
          <a:schemeClr val="accent1">
            <a:alpha val="90000"/>
            <a:tint val="40000"/>
            <a:hueOff val="0"/>
            <a:satOff val="0"/>
            <a:lumOff val="0"/>
            <a:alphaOff val="0"/>
          </a:schemeClr>
        </a:solidFill>
        <a:ln>
          <a:noFill/>
        </a:ln>
        <a:effectLst/>
        <a:sp3d extrusionH="381000" contourW="38100" prstMaterial="metal">
          <a:bevelT w="38100"/>
          <a:bevelB w="31750"/>
          <a:contourClr>
            <a:schemeClr val="lt1"/>
          </a:contourClr>
        </a:sp3d>
      </dsp:spPr>
      <dsp:style>
        <a:lnRef idx="0">
          <a:scrgbClr r="0" g="0" b="0"/>
        </a:lnRef>
        <a:fillRef idx="1">
          <a:scrgbClr r="0" g="0" b="0"/>
        </a:fillRef>
        <a:effectRef idx="0">
          <a:scrgbClr r="0" g="0" b="0"/>
        </a:effectRef>
        <a:fontRef idx="minor"/>
      </dsp:style>
      <dsp:txBody>
        <a:bodyPr spcFirstLastPara="0" vert="horz" wrap="square" lIns="202692" tIns="202692" rIns="270256" bIns="304038" numCol="1" spcCol="1270" anchor="t" anchorCtr="0">
          <a:noAutofit/>
        </a:bodyPr>
        <a:lstStyle/>
        <a:p>
          <a:pPr marL="285750" lvl="1" indent="-285750" algn="l" defTabSz="1689100">
            <a:lnSpc>
              <a:spcPct val="90000"/>
            </a:lnSpc>
            <a:spcBef>
              <a:spcPct val="0"/>
            </a:spcBef>
            <a:spcAft>
              <a:spcPct val="15000"/>
            </a:spcAft>
            <a:buChar char="••"/>
          </a:pPr>
          <a:r>
            <a:rPr lang="en-US" sz="3800" kern="1200" dirty="0" smtClean="0">
              <a:solidFill>
                <a:srgbClr val="0070C0"/>
              </a:solidFill>
            </a:rPr>
            <a:t>Didactic</a:t>
          </a:r>
          <a:endParaRPr lang="el-GR" sz="3800" kern="1200" dirty="0">
            <a:solidFill>
              <a:srgbClr val="0070C0"/>
            </a:solidFill>
          </a:endParaRPr>
        </a:p>
        <a:p>
          <a:pPr marL="285750" lvl="1" indent="-285750" algn="l" defTabSz="1689100">
            <a:lnSpc>
              <a:spcPct val="90000"/>
            </a:lnSpc>
            <a:spcBef>
              <a:spcPct val="0"/>
            </a:spcBef>
            <a:spcAft>
              <a:spcPct val="15000"/>
            </a:spcAft>
            <a:buChar char="••"/>
          </a:pPr>
          <a:r>
            <a:rPr lang="en-US" sz="3800" kern="1200" dirty="0" smtClean="0">
              <a:solidFill>
                <a:srgbClr val="0070C0"/>
              </a:solidFill>
            </a:rPr>
            <a:t>Process Based</a:t>
          </a:r>
          <a:endParaRPr lang="el-GR" sz="3800" kern="1200" dirty="0">
            <a:solidFill>
              <a:srgbClr val="0070C0"/>
            </a:solidFill>
          </a:endParaRPr>
        </a:p>
        <a:p>
          <a:pPr marL="285750" lvl="1" indent="-285750" algn="l" defTabSz="1689100">
            <a:lnSpc>
              <a:spcPct val="90000"/>
            </a:lnSpc>
            <a:spcBef>
              <a:spcPct val="0"/>
            </a:spcBef>
            <a:spcAft>
              <a:spcPct val="15000"/>
            </a:spcAft>
            <a:buChar char="••"/>
          </a:pPr>
          <a:r>
            <a:rPr lang="en-US" sz="3800" kern="1200" dirty="0" smtClean="0">
              <a:solidFill>
                <a:srgbClr val="0070C0"/>
              </a:solidFill>
            </a:rPr>
            <a:t>Feedback Based</a:t>
          </a:r>
          <a:endParaRPr lang="el-GR" sz="3800" kern="1200" dirty="0">
            <a:solidFill>
              <a:srgbClr val="0070C0"/>
            </a:solidFill>
          </a:endParaRPr>
        </a:p>
        <a:p>
          <a:pPr marL="285750" lvl="1" indent="-285750" algn="l" defTabSz="1689100">
            <a:lnSpc>
              <a:spcPct val="90000"/>
            </a:lnSpc>
            <a:spcBef>
              <a:spcPct val="0"/>
            </a:spcBef>
            <a:spcAft>
              <a:spcPct val="15000"/>
            </a:spcAft>
            <a:buChar char="••"/>
          </a:pPr>
          <a:r>
            <a:rPr lang="en-US" sz="3800" kern="1200" dirty="0" smtClean="0">
              <a:solidFill>
                <a:srgbClr val="0070C0"/>
              </a:solidFill>
            </a:rPr>
            <a:t>Format Based</a:t>
          </a:r>
          <a:endParaRPr lang="el-GR" sz="3800" kern="1200" dirty="0">
            <a:solidFill>
              <a:srgbClr val="0070C0"/>
            </a:solidFill>
          </a:endParaRPr>
        </a:p>
      </dsp:txBody>
      <dsp:txXfrm>
        <a:off x="0" y="1118860"/>
        <a:ext cx="3962400" cy="29206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77475" cy="512683"/>
          </a:xfrm>
          <a:prstGeom prst="rect">
            <a:avLst/>
          </a:prstGeom>
        </p:spPr>
        <p:txBody>
          <a:bodyPr vert="horz" lIns="91410" tIns="45704" rIns="91410" bIns="45704" rtlCol="0"/>
          <a:lstStyle>
            <a:lvl1pPr algn="l">
              <a:defRPr sz="1200"/>
            </a:lvl1pPr>
          </a:lstStyle>
          <a:p>
            <a:endParaRPr lang="el-GR"/>
          </a:p>
        </p:txBody>
      </p:sp>
      <p:sp>
        <p:nvSpPr>
          <p:cNvPr id="3" name="Date Placeholder 2"/>
          <p:cNvSpPr>
            <a:spLocks noGrp="1"/>
          </p:cNvSpPr>
          <p:nvPr>
            <p:ph type="dt" sz="quarter" idx="1"/>
          </p:nvPr>
        </p:nvSpPr>
        <p:spPr>
          <a:xfrm>
            <a:off x="4023413" y="1"/>
            <a:ext cx="3077474" cy="512683"/>
          </a:xfrm>
          <a:prstGeom prst="rect">
            <a:avLst/>
          </a:prstGeom>
        </p:spPr>
        <p:txBody>
          <a:bodyPr vert="horz" lIns="91410" tIns="45704" rIns="91410" bIns="45704" rtlCol="0"/>
          <a:lstStyle>
            <a:lvl1pPr algn="r">
              <a:defRPr sz="1200"/>
            </a:lvl1pPr>
          </a:lstStyle>
          <a:p>
            <a:fld id="{6E4AEF77-54D5-4A26-BAC3-E8DBB9D431F3}" type="datetimeFigureOut">
              <a:rPr lang="el-GR" smtClean="0"/>
              <a:t>5/4/2019</a:t>
            </a:fld>
            <a:endParaRPr lang="el-GR"/>
          </a:p>
        </p:txBody>
      </p:sp>
      <p:sp>
        <p:nvSpPr>
          <p:cNvPr id="4" name="Footer Placeholder 3"/>
          <p:cNvSpPr>
            <a:spLocks noGrp="1"/>
          </p:cNvSpPr>
          <p:nvPr>
            <p:ph type="ftr" sz="quarter" idx="2"/>
          </p:nvPr>
        </p:nvSpPr>
        <p:spPr>
          <a:xfrm>
            <a:off x="2" y="9720342"/>
            <a:ext cx="3077475" cy="512683"/>
          </a:xfrm>
          <a:prstGeom prst="rect">
            <a:avLst/>
          </a:prstGeom>
        </p:spPr>
        <p:txBody>
          <a:bodyPr vert="horz" lIns="91410" tIns="45704" rIns="91410" bIns="45704" rtlCol="0" anchor="b"/>
          <a:lstStyle>
            <a:lvl1pPr algn="l">
              <a:defRPr sz="1200"/>
            </a:lvl1pPr>
          </a:lstStyle>
          <a:p>
            <a:endParaRPr lang="el-GR"/>
          </a:p>
        </p:txBody>
      </p:sp>
      <p:sp>
        <p:nvSpPr>
          <p:cNvPr id="5" name="Slide Number Placeholder 4"/>
          <p:cNvSpPr>
            <a:spLocks noGrp="1"/>
          </p:cNvSpPr>
          <p:nvPr>
            <p:ph type="sldNum" sz="quarter" idx="3"/>
          </p:nvPr>
        </p:nvSpPr>
        <p:spPr>
          <a:xfrm>
            <a:off x="4023413" y="9720342"/>
            <a:ext cx="3077474" cy="512683"/>
          </a:xfrm>
          <a:prstGeom prst="rect">
            <a:avLst/>
          </a:prstGeom>
        </p:spPr>
        <p:txBody>
          <a:bodyPr vert="horz" lIns="91410" tIns="45704" rIns="91410" bIns="45704" rtlCol="0" anchor="b"/>
          <a:lstStyle>
            <a:lvl1pPr algn="r">
              <a:defRPr sz="1200"/>
            </a:lvl1pPr>
          </a:lstStyle>
          <a:p>
            <a:fld id="{5DA439F9-6314-4D31-A963-3C0E02C41D1F}" type="slidenum">
              <a:rPr lang="el-GR" smtClean="0"/>
              <a:t>‹#›</a:t>
            </a:fld>
            <a:endParaRPr lang="el-GR"/>
          </a:p>
        </p:txBody>
      </p:sp>
    </p:spTree>
    <p:extLst>
      <p:ext uri="{BB962C8B-B14F-4D97-AF65-F5344CB8AC3E}">
        <p14:creationId xmlns:p14="http://schemas.microsoft.com/office/powerpoint/2010/main" val="2273442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511651"/>
          </a:xfrm>
          <a:prstGeom prst="rect">
            <a:avLst/>
          </a:prstGeom>
        </p:spPr>
        <p:txBody>
          <a:bodyPr vert="horz" lIns="99042" tIns="49521" rIns="99042" bIns="49521" rtlCol="0"/>
          <a:lstStyle>
            <a:lvl1pPr algn="l">
              <a:defRPr sz="1300"/>
            </a:lvl1pPr>
          </a:lstStyle>
          <a:p>
            <a:endParaRPr lang="en-US" dirty="0"/>
          </a:p>
        </p:txBody>
      </p:sp>
      <p:sp>
        <p:nvSpPr>
          <p:cNvPr id="3" name="Date Placeholder 2"/>
          <p:cNvSpPr>
            <a:spLocks noGrp="1"/>
          </p:cNvSpPr>
          <p:nvPr>
            <p:ph type="dt" idx="1"/>
          </p:nvPr>
        </p:nvSpPr>
        <p:spPr>
          <a:xfrm>
            <a:off x="4023093" y="1"/>
            <a:ext cx="3077739" cy="511651"/>
          </a:xfrm>
          <a:prstGeom prst="rect">
            <a:avLst/>
          </a:prstGeom>
        </p:spPr>
        <p:txBody>
          <a:bodyPr vert="horz" lIns="99042" tIns="49521" rIns="99042" bIns="49521" rtlCol="0"/>
          <a:lstStyle>
            <a:lvl1pPr algn="r">
              <a:defRPr sz="1300"/>
            </a:lvl1pPr>
          </a:lstStyle>
          <a:p>
            <a:fld id="{0804E96C-93A0-4A78-B604-4703482948F1}" type="datetimeFigureOut">
              <a:rPr lang="en-US" smtClean="0"/>
              <a:t>4/5/2019</a:t>
            </a:fld>
            <a:endParaRPr lang="en-US" dirty="0"/>
          </a:p>
        </p:txBody>
      </p:sp>
      <p:sp>
        <p:nvSpPr>
          <p:cNvPr id="4" name="Slide Image Placeholder 3"/>
          <p:cNvSpPr>
            <a:spLocks noGrp="1" noRot="1" noChangeAspect="1"/>
          </p:cNvSpPr>
          <p:nvPr>
            <p:ph type="sldImg" idx="2"/>
          </p:nvPr>
        </p:nvSpPr>
        <p:spPr>
          <a:xfrm>
            <a:off x="139700" y="766763"/>
            <a:ext cx="6823075" cy="3838575"/>
          </a:xfrm>
          <a:prstGeom prst="rect">
            <a:avLst/>
          </a:prstGeom>
          <a:noFill/>
          <a:ln w="12700">
            <a:solidFill>
              <a:prstClr val="black"/>
            </a:solidFill>
          </a:ln>
        </p:spPr>
        <p:txBody>
          <a:bodyPr vert="horz" lIns="99042" tIns="49521" rIns="99042" bIns="49521" rtlCol="0" anchor="ctr"/>
          <a:lstStyle/>
          <a:p>
            <a:endParaRPr lang="en-US" dirty="0"/>
          </a:p>
        </p:txBody>
      </p:sp>
      <p:sp>
        <p:nvSpPr>
          <p:cNvPr id="5" name="Notes Placeholder 4"/>
          <p:cNvSpPr>
            <a:spLocks noGrp="1"/>
          </p:cNvSpPr>
          <p:nvPr>
            <p:ph type="body" sz="quarter" idx="3"/>
          </p:nvPr>
        </p:nvSpPr>
        <p:spPr>
          <a:xfrm>
            <a:off x="710248" y="4860687"/>
            <a:ext cx="5681980" cy="4604861"/>
          </a:xfrm>
          <a:prstGeom prst="rect">
            <a:avLst/>
          </a:prstGeom>
        </p:spPr>
        <p:txBody>
          <a:bodyPr vert="horz" lIns="99042" tIns="49521" rIns="99042" bIns="4952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19599"/>
            <a:ext cx="3077739" cy="511651"/>
          </a:xfrm>
          <a:prstGeom prst="rect">
            <a:avLst/>
          </a:prstGeom>
        </p:spPr>
        <p:txBody>
          <a:bodyPr vert="horz" lIns="99042" tIns="49521" rIns="99042" bIns="4952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093" y="9719599"/>
            <a:ext cx="3077739" cy="511651"/>
          </a:xfrm>
          <a:prstGeom prst="rect">
            <a:avLst/>
          </a:prstGeom>
        </p:spPr>
        <p:txBody>
          <a:bodyPr vert="horz" lIns="99042" tIns="49521" rIns="99042" bIns="49521" rtlCol="0" anchor="b"/>
          <a:lstStyle>
            <a:lvl1pPr algn="r">
              <a:defRPr sz="1300"/>
            </a:lvl1pPr>
          </a:lstStyle>
          <a:p>
            <a:fld id="{EDCBDC78-7E38-40A1-BA4E-B0A1F110EDAD}" type="slidenum">
              <a:rPr lang="en-US" smtClean="0"/>
              <a:t>‹#›</a:t>
            </a:fld>
            <a:endParaRPr lang="en-US" dirty="0"/>
          </a:p>
        </p:txBody>
      </p:sp>
    </p:spTree>
    <p:extLst>
      <p:ext uri="{BB962C8B-B14F-4D97-AF65-F5344CB8AC3E}">
        <p14:creationId xmlns:p14="http://schemas.microsoft.com/office/powerpoint/2010/main" val="304761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mi.org/certifications/types/project-management-pm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raining.goodjudgment.com/keepingscore/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dirty="0" smtClean="0"/>
              <a:t>Abstract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success of the Good Judgmental Project in harnessing the power of </a:t>
            </a:r>
            <a:r>
              <a:rPr lang="en-US" sz="1200" kern="1200" dirty="0" err="1" smtClean="0">
                <a:solidFill>
                  <a:schemeClr val="tx1"/>
                </a:solidFill>
                <a:effectLst/>
                <a:latin typeface="+mn-lt"/>
                <a:ea typeface="+mn-ea"/>
                <a:cs typeface="+mn-cs"/>
              </a:rPr>
              <a:t>superforecasting</a:t>
            </a:r>
            <a:r>
              <a:rPr lang="en-US" sz="1200" kern="1200" dirty="0" smtClean="0">
                <a:solidFill>
                  <a:schemeClr val="tx1"/>
                </a:solidFill>
                <a:effectLst/>
                <a:latin typeface="+mn-lt"/>
                <a:ea typeface="+mn-ea"/>
                <a:cs typeface="+mn-cs"/>
              </a:rPr>
              <a:t> naturally leads to the question as to how one can implement that approach on a smaller scale with more limited resources and fewer participants. Small(</a:t>
            </a:r>
            <a:r>
              <a:rPr lang="en-US" sz="1200" kern="1200" dirty="0" err="1" smtClean="0">
                <a:solidFill>
                  <a:schemeClr val="tx1"/>
                </a:solidFill>
                <a:effectLst/>
                <a:latin typeface="+mn-lt"/>
                <a:ea typeface="+mn-ea"/>
                <a:cs typeface="+mn-cs"/>
              </a:rPr>
              <a:t>er</a:t>
            </a:r>
            <a:r>
              <a:rPr lang="en-US" sz="1200" kern="1200" dirty="0" smtClean="0">
                <a:solidFill>
                  <a:schemeClr val="tx1"/>
                </a:solidFill>
                <a:effectLst/>
                <a:latin typeface="+mn-lt"/>
                <a:ea typeface="+mn-ea"/>
                <a:cs typeface="+mn-cs"/>
              </a:rPr>
              <a:t>) corporate environments and SME-type decision structures are prime examples where the modified </a:t>
            </a:r>
            <a:r>
              <a:rPr lang="en-US" sz="1200" kern="1200" dirty="0" err="1" smtClean="0">
                <a:solidFill>
                  <a:schemeClr val="tx1"/>
                </a:solidFill>
                <a:effectLst/>
                <a:latin typeface="+mn-lt"/>
                <a:ea typeface="+mn-ea"/>
                <a:cs typeface="+mn-cs"/>
              </a:rPr>
              <a:t>superforecasting</a:t>
            </a:r>
            <a:r>
              <a:rPr lang="en-US" sz="1200" kern="1200" dirty="0" smtClean="0">
                <a:solidFill>
                  <a:schemeClr val="tx1"/>
                </a:solidFill>
                <a:effectLst/>
                <a:latin typeface="+mn-lt"/>
                <a:ea typeface="+mn-ea"/>
                <a:cs typeface="+mn-cs"/>
              </a:rPr>
              <a:t> approach can be used. In this research we focus on a hybrid approach of judgmental forecasting on special events where we combine training of </a:t>
            </a:r>
            <a:r>
              <a:rPr lang="en-US" sz="1200" kern="1200" dirty="0" err="1" smtClean="0">
                <a:solidFill>
                  <a:schemeClr val="tx1"/>
                </a:solidFill>
                <a:effectLst/>
                <a:latin typeface="+mn-lt"/>
                <a:ea typeface="+mn-ea"/>
                <a:cs typeface="+mn-cs"/>
              </a:rPr>
              <a:t>superforecasters</a:t>
            </a:r>
            <a:r>
              <a:rPr lang="en-US" sz="1200" kern="1200" dirty="0" smtClean="0">
                <a:solidFill>
                  <a:schemeClr val="tx1"/>
                </a:solidFill>
                <a:effectLst/>
                <a:latin typeface="+mn-lt"/>
                <a:ea typeface="+mn-ea"/>
                <a:cs typeface="+mn-cs"/>
              </a:rPr>
              <a:t>-to-be via the concept of a modified version of structured analogies, a staple of judgmental forecasting in the literature. We call the resulting approach structured </a:t>
            </a:r>
            <a:r>
              <a:rPr lang="en-US" sz="1200" kern="1200" dirty="0" err="1" smtClean="0">
                <a:solidFill>
                  <a:schemeClr val="tx1"/>
                </a:solidFill>
                <a:effectLst/>
                <a:latin typeface="+mn-lt"/>
                <a:ea typeface="+mn-ea"/>
                <a:cs typeface="+mn-cs"/>
              </a:rPr>
              <a:t>superforecasting</a:t>
            </a:r>
            <a:r>
              <a:rPr lang="en-US" sz="1200" kern="1200" dirty="0" smtClean="0">
                <a:solidFill>
                  <a:schemeClr val="tx1"/>
                </a:solidFill>
                <a:effectLst/>
                <a:latin typeface="+mn-lt"/>
                <a:ea typeface="+mn-ea"/>
                <a:cs typeface="+mn-cs"/>
              </a:rPr>
              <a:t> and illustrate its efficacy over samples of participants from the wider public sector and the academic community. In particular, with a proper experimental design that includes a training and a control group, we apply the above methodology and compare performances. Our analysis of the results utilizes, beyond standard measurement concepts of judgmental forecasting, the methodology of stochastic dominance (SD) to evaluate the performance of participants -- for the first time to the best of our knowledge in this strand of the literature. The use of the SD concept is important for two reasons: first, it allows a complete/better view of outperformance compared to more traditional statistics and, second, it provides compelling visuals for the results across individual questions and across any sample split we wish. We find that, across most questions employed, analogies trained participants outperform the control group. This is an important and practical result which we validate for the first time. The implications of extending this research in other environments and different samples is obvious: expending effort and resources in training on analogies can super-charge super forecasting and thus tapping into the wisdom of the crowds does not need larger crowds but, importantly, smarter (by training) ones.</a:t>
            </a:r>
            <a:endParaRPr lang="el-GR" sz="1200" kern="1200" dirty="0" smtClean="0">
              <a:solidFill>
                <a:schemeClr val="tx1"/>
              </a:solidFill>
              <a:effectLst/>
              <a:latin typeface="+mn-lt"/>
              <a:ea typeface="+mn-ea"/>
              <a:cs typeface="+mn-cs"/>
            </a:endParaRPr>
          </a:p>
          <a:p>
            <a:endParaRPr lang="el-GR" dirty="0" smtClean="0"/>
          </a:p>
        </p:txBody>
      </p:sp>
      <p:sp>
        <p:nvSpPr>
          <p:cNvPr id="4" name="Slide Number Placeholder 3"/>
          <p:cNvSpPr>
            <a:spLocks noGrp="1"/>
          </p:cNvSpPr>
          <p:nvPr>
            <p:ph type="sldNum" sz="quarter" idx="10"/>
          </p:nvPr>
        </p:nvSpPr>
        <p:spPr/>
        <p:txBody>
          <a:bodyPr/>
          <a:lstStyle/>
          <a:p>
            <a:fld id="{95B2C4F8-6F92-40D4-946C-E47CAF3D34D5}" type="slidenum">
              <a:rPr lang="en-CA" smtClean="0">
                <a:solidFill>
                  <a:prstClr val="black"/>
                </a:solidFill>
              </a:rPr>
              <a:pPr/>
              <a:t>6</a:t>
            </a:fld>
            <a:endParaRPr lang="en-CA">
              <a:solidFill>
                <a:prstClr val="black"/>
              </a:solidFill>
            </a:endParaRPr>
          </a:p>
        </p:txBody>
      </p:sp>
    </p:spTree>
    <p:extLst>
      <p:ext uri="{BB962C8B-B14F-4D97-AF65-F5344CB8AC3E}">
        <p14:creationId xmlns:p14="http://schemas.microsoft.com/office/powerpoint/2010/main" val="174347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a:xfrm>
            <a:off x="473499" y="4860687"/>
            <a:ext cx="6155478" cy="4604861"/>
          </a:xfrm>
        </p:spPr>
        <p:txBody>
          <a:bodyPr/>
          <a:lstStyle/>
          <a:p>
            <a:pPr algn="just"/>
            <a:r>
              <a:rPr lang="en-US" sz="1100" dirty="0" smtClean="0"/>
              <a:t>Given the human mind principally (~95%) works on intuitive mode (</a:t>
            </a:r>
            <a:r>
              <a:rPr lang="en-US" sz="1100" dirty="0" err="1" smtClean="0"/>
              <a:t>Lakoff</a:t>
            </a:r>
            <a:r>
              <a:rPr lang="en-US" sz="1100" dirty="0" smtClean="0"/>
              <a:t> &amp; Johnson, 1999) we have a natural tendency to use heuristics in order to save time and effort (</a:t>
            </a:r>
            <a:r>
              <a:rPr lang="en-US" sz="1100" dirty="0" err="1" smtClean="0"/>
              <a:t>Tversky</a:t>
            </a:r>
            <a:r>
              <a:rPr lang="en-US" sz="1100" dirty="0" smtClean="0"/>
              <a:t> &amp; </a:t>
            </a:r>
            <a:r>
              <a:rPr lang="en-US" sz="1100" dirty="0" err="1" smtClean="0"/>
              <a:t>Kahneman</a:t>
            </a:r>
            <a:r>
              <a:rPr lang="en-US" sz="1100" dirty="0" smtClean="0"/>
              <a:t>, 1974). </a:t>
            </a:r>
          </a:p>
          <a:p>
            <a:pPr algn="just"/>
            <a:r>
              <a:rPr lang="en-US" sz="1100" dirty="0" smtClean="0"/>
              <a:t>Those systematic errors, are called biases (</a:t>
            </a:r>
            <a:r>
              <a:rPr lang="en-US" sz="1100" dirty="0" err="1" smtClean="0"/>
              <a:t>Kahneman</a:t>
            </a:r>
            <a:r>
              <a:rPr lang="en-US" sz="1100" dirty="0" smtClean="0"/>
              <a:t>, 2013) and the number of them is quite immense (</a:t>
            </a:r>
            <a:r>
              <a:rPr lang="en-US" sz="1100" dirty="0" err="1" smtClean="0"/>
              <a:t>Montibeller</a:t>
            </a:r>
            <a:r>
              <a:rPr lang="en-US" sz="1100" dirty="0" smtClean="0"/>
              <a:t> &amp; von </a:t>
            </a:r>
            <a:r>
              <a:rPr lang="en-US" sz="1100" dirty="0" err="1" smtClean="0"/>
              <a:t>Winterfeldt</a:t>
            </a:r>
            <a:r>
              <a:rPr lang="en-US" sz="1100" dirty="0" smtClean="0"/>
              <a:t>, 2015). </a:t>
            </a:r>
          </a:p>
          <a:p>
            <a:pPr algn="just"/>
            <a:r>
              <a:rPr lang="en-US" sz="1100" dirty="0" smtClean="0"/>
              <a:t>Biases, are therefore inherent in human judgment, and not necessarily with a strictly negative meaning. They are meant to serve specific needs that have helped the human species to survive throughout the ages (</a:t>
            </a:r>
            <a:r>
              <a:rPr lang="en-US" sz="1100" dirty="0" err="1" smtClean="0"/>
              <a:t>Kahneman</a:t>
            </a:r>
            <a:r>
              <a:rPr lang="en-US" sz="1100" dirty="0" smtClean="0"/>
              <a:t>, 2013). </a:t>
            </a:r>
          </a:p>
          <a:p>
            <a:pPr algn="just"/>
            <a:r>
              <a:rPr lang="en-US" sz="1100" dirty="0" smtClean="0"/>
              <a:t>Nevertheless, those biases occasionally hinder the decision making process, given they primarily rely on automated mental mechanisms. </a:t>
            </a:r>
          </a:p>
          <a:p>
            <a:pPr algn="just"/>
            <a:r>
              <a:rPr lang="en-US" sz="1100" dirty="0" smtClean="0"/>
              <a:t>Those biases, are principally “Type 1” errors (outcomes of intuitive processes), that drive the decision making process. </a:t>
            </a:r>
          </a:p>
          <a:p>
            <a:pPr algn="just"/>
            <a:r>
              <a:rPr lang="en-US" sz="1100" dirty="0" smtClean="0"/>
              <a:t>Although Type 1 prevails in the bias world, we should not rule out Type 2 errors (those deriving from slow systematic thinking), that might be the outcome of erroneous strategy selection or imperfect decision rules (</a:t>
            </a:r>
            <a:r>
              <a:rPr lang="en-US" sz="1100" dirty="0" err="1" smtClean="0"/>
              <a:t>Arkes</a:t>
            </a:r>
            <a:r>
              <a:rPr lang="en-US" sz="1100" dirty="0" smtClean="0"/>
              <a:t>, 1991).</a:t>
            </a:r>
          </a:p>
          <a:p>
            <a:pPr algn="just"/>
            <a:r>
              <a:rPr lang="en-US" sz="1100" dirty="0" smtClean="0"/>
              <a:t>The key to counteracting biases, is </a:t>
            </a:r>
            <a:r>
              <a:rPr lang="en-US" sz="1100" dirty="0" err="1" smtClean="0"/>
              <a:t>debiasing</a:t>
            </a:r>
            <a:r>
              <a:rPr lang="en-US" sz="1100" dirty="0" smtClean="0"/>
              <a:t>. In a vary recent paper (Chang, Chen, &amp; </a:t>
            </a:r>
            <a:r>
              <a:rPr lang="en-US" sz="1100" dirty="0" err="1" smtClean="0"/>
              <a:t>Mellers</a:t>
            </a:r>
            <a:r>
              <a:rPr lang="en-US" sz="1100" dirty="0" smtClean="0"/>
              <a:t>, 2016) that summarizes the impact of various training practices on judgmental accuracy in geopolitical forecasting tournaments, </a:t>
            </a:r>
            <a:r>
              <a:rPr lang="en-US" sz="1100" dirty="0" err="1" smtClean="0"/>
              <a:t>debiasing</a:t>
            </a:r>
            <a:r>
              <a:rPr lang="en-US" sz="1100" dirty="0" smtClean="0"/>
              <a:t> techniques, are organized into four major categories: a) didactic, b) process based, c) feedback based and finally d) format based. </a:t>
            </a:r>
          </a:p>
          <a:p>
            <a:pPr algn="just"/>
            <a:r>
              <a:rPr lang="en-US" sz="1100" dirty="0" smtClean="0"/>
              <a:t>The effectiveness of each of the above techniques is not the same, yet their combination can lead to enhanced levels of performance, in terms of mitigating or even out-ruling biases. </a:t>
            </a:r>
            <a:endParaRPr lang="el-GR"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15</a:t>
            </a:fld>
            <a:endParaRPr lang="en-US" dirty="0"/>
          </a:p>
        </p:txBody>
      </p:sp>
    </p:spTree>
    <p:extLst>
      <p:ext uri="{BB962C8B-B14F-4D97-AF65-F5344CB8AC3E}">
        <p14:creationId xmlns:p14="http://schemas.microsoft.com/office/powerpoint/2010/main" val="203749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a:xfrm>
            <a:off x="473499" y="4860687"/>
            <a:ext cx="6155478" cy="4604861"/>
          </a:xfrm>
        </p:spPr>
        <p:txBody>
          <a:bodyPr/>
          <a:lstStyle/>
          <a:p>
            <a:pPr algn="just"/>
            <a:r>
              <a:rPr lang="en-US" sz="1100" dirty="0" smtClean="0"/>
              <a:t>The research on the topic of judgmental forecasting is quite immense (M. Lawrence, Goodwin, O’Connor, &amp; </a:t>
            </a:r>
            <a:r>
              <a:rPr lang="en-US" sz="1100" dirty="0" err="1" smtClean="0"/>
              <a:t>Önkal</a:t>
            </a:r>
            <a:r>
              <a:rPr lang="en-US" sz="1100" dirty="0" smtClean="0"/>
              <a:t>, 2006). Furthermore, there exists several studies that compare the relative performance of judgmental forecasting to the statistical one, with outcomes varying, in a case by case state (Carbone &amp; </a:t>
            </a:r>
            <a:r>
              <a:rPr lang="en-US" sz="1100" dirty="0" err="1" smtClean="0"/>
              <a:t>Gorr</a:t>
            </a:r>
            <a:r>
              <a:rPr lang="en-US" sz="1100" dirty="0" smtClean="0"/>
              <a:t>, 1985; M. J. Lawrence, </a:t>
            </a:r>
            <a:r>
              <a:rPr lang="en-US" sz="1100" dirty="0" err="1" smtClean="0"/>
              <a:t>Edmundson</a:t>
            </a:r>
            <a:r>
              <a:rPr lang="en-US" sz="1100" dirty="0" smtClean="0"/>
              <a:t>, &amp; O’Connor, 1985; O’Connor, Remus, &amp; Griggs, 1993; Sanders, 1992). </a:t>
            </a:r>
          </a:p>
          <a:p>
            <a:pPr algn="just"/>
            <a:r>
              <a:rPr lang="en-US" sz="1100" dirty="0" smtClean="0"/>
              <a:t>In a corporate environment, it has been proven that expert management </a:t>
            </a:r>
            <a:r>
              <a:rPr lang="en-US" sz="1100" dirty="0" err="1" smtClean="0"/>
              <a:t>judgement</a:t>
            </a:r>
            <a:r>
              <a:rPr lang="en-US" sz="1100" dirty="0" smtClean="0"/>
              <a:t> (expressed as a forecast) has significant importance for the company’s decision making process (</a:t>
            </a:r>
            <a:r>
              <a:rPr lang="en-US" sz="1100" dirty="0" err="1" smtClean="0"/>
              <a:t>Fildes</a:t>
            </a:r>
            <a:r>
              <a:rPr lang="en-US" sz="1100" dirty="0" smtClean="0"/>
              <a:t> &amp; Goodwin, 2007), either as a form of adjustments to statistical forecasts (</a:t>
            </a:r>
            <a:r>
              <a:rPr lang="en-US" sz="1100" dirty="0" err="1" smtClean="0"/>
              <a:t>Fildes</a:t>
            </a:r>
            <a:r>
              <a:rPr lang="en-US" sz="1100" dirty="0" smtClean="0"/>
              <a:t>, Goodwin, Lawrence, &amp; Nikolopoulos, 2009) or as a standalone process in conditions where either there is no historical data, or it is chosen that historical data and/or statistical forecasts should be ignored (</a:t>
            </a:r>
            <a:r>
              <a:rPr lang="en-US" sz="1100" dirty="0" err="1" smtClean="0"/>
              <a:t>Franses</a:t>
            </a:r>
            <a:r>
              <a:rPr lang="en-US" sz="1100" dirty="0" smtClean="0"/>
              <a:t> &amp; </a:t>
            </a:r>
            <a:r>
              <a:rPr lang="en-US" sz="1100" dirty="0" err="1" smtClean="0"/>
              <a:t>Legerstee</a:t>
            </a:r>
            <a:r>
              <a:rPr lang="en-US" sz="1100" dirty="0" smtClean="0"/>
              <a:t>, 2010). </a:t>
            </a:r>
          </a:p>
          <a:p>
            <a:pPr algn="just"/>
            <a:r>
              <a:rPr lang="en-US" sz="1100" dirty="0" smtClean="0"/>
              <a:t>To sum it up, based on the findings of (</a:t>
            </a:r>
            <a:r>
              <a:rPr lang="en-US" sz="1100" dirty="0" err="1" smtClean="0"/>
              <a:t>Makridakis</a:t>
            </a:r>
            <a:r>
              <a:rPr lang="en-US" sz="1100" dirty="0" smtClean="0"/>
              <a:t>, Wheelwright, &amp; Hyndman, 1998) it can be considered that the judgmental approaches are very helpful but  their relative effectiveness, is tangled to a number of limitations, with the most salient being the forecaster’s inherent biases.</a:t>
            </a:r>
          </a:p>
          <a:p>
            <a:pPr algn="just"/>
            <a:endParaRPr lang="en-US" sz="1100" dirty="0" smtClean="0"/>
          </a:p>
          <a:p>
            <a:pPr algn="just"/>
            <a:r>
              <a:rPr lang="en-US" sz="1100" dirty="0" smtClean="0"/>
              <a:t>The more recent findings on Judgmental Forecasting, came from a wide research sponsored by IARPA (Intelligence Advanced Research Programs Activity), in the form of a series of geopolitical forecasting tournaments, which managed to shed light on the strategies being used for making intuitive probability judgments. Particularly, throughout its four-year duration, the “Good Judgment Project” (Office of the Director of National Intelligence, 2017; Philip </a:t>
            </a:r>
            <a:r>
              <a:rPr lang="en-US" sz="1100" dirty="0" err="1" smtClean="0"/>
              <a:t>Eyrikson</a:t>
            </a:r>
            <a:r>
              <a:rPr lang="en-US" sz="1100" dirty="0" smtClean="0"/>
              <a:t> </a:t>
            </a:r>
            <a:r>
              <a:rPr lang="en-US" sz="1100" dirty="0" err="1" smtClean="0"/>
              <a:t>Tetlock</a:t>
            </a:r>
            <a:r>
              <a:rPr lang="en-US" sz="1100" dirty="0" smtClean="0"/>
              <a:t> &amp; Gardner, 2015) team from Wharton University, managed to prevail in all four consecutive years, and its approach is considered a “lighthouse” in the recent scientific literature. </a:t>
            </a:r>
          </a:p>
          <a:p>
            <a:pPr algn="just"/>
            <a:r>
              <a:rPr lang="en-US" sz="1100" dirty="0" smtClean="0"/>
              <a:t>The key findings of the above research present as reinforcing explanations of the “</a:t>
            </a:r>
            <a:r>
              <a:rPr lang="en-US" sz="1100" dirty="0" err="1" smtClean="0"/>
              <a:t>superforecasting</a:t>
            </a:r>
            <a:r>
              <a:rPr lang="en-US" sz="1100" dirty="0" smtClean="0"/>
              <a:t>” performance four principal elements: (a) cognitive abilities and styles, (b) task- specific skills, (c) motivation and commitments and (d) enriched environments (B. </a:t>
            </a:r>
            <a:r>
              <a:rPr lang="en-US" sz="1100" dirty="0" err="1" smtClean="0"/>
              <a:t>Mellers</a:t>
            </a:r>
            <a:r>
              <a:rPr lang="en-US" sz="1100" dirty="0" smtClean="0"/>
              <a:t> et al., 2015). </a:t>
            </a:r>
          </a:p>
          <a:p>
            <a:pPr algn="just"/>
            <a:r>
              <a:rPr lang="en-US" sz="1100" dirty="0" smtClean="0"/>
              <a:t>Furthermore, it designates the following key (psychological) drivers of accuracy: (a) recruitment and retention of better forecasters, (b) cognitive de-biasing training, (c) more engaging environments in the form of teamwork and prediction markets and (d) better statistical methods (P. E. </a:t>
            </a:r>
            <a:r>
              <a:rPr lang="en-US" sz="1100" dirty="0" err="1" smtClean="0"/>
              <a:t>Tetlock</a:t>
            </a:r>
            <a:r>
              <a:rPr lang="en-US" sz="1100" dirty="0" smtClean="0"/>
              <a:t>, </a:t>
            </a:r>
            <a:r>
              <a:rPr lang="en-US" sz="1100" dirty="0" err="1" smtClean="0"/>
              <a:t>Mellers</a:t>
            </a:r>
            <a:r>
              <a:rPr lang="en-US" sz="1100" dirty="0" smtClean="0"/>
              <a:t>, </a:t>
            </a:r>
            <a:r>
              <a:rPr lang="en-US" sz="1100" dirty="0" err="1" smtClean="0"/>
              <a:t>Rohrbaugh</a:t>
            </a:r>
            <a:r>
              <a:rPr lang="en-US" sz="1100" dirty="0" smtClean="0"/>
              <a:t>, &amp; Chen, 2014).  </a:t>
            </a:r>
          </a:p>
          <a:p>
            <a:pPr algn="just"/>
            <a:r>
              <a:rPr lang="en-US" sz="1100" dirty="0" smtClean="0"/>
              <a:t>At this point we should not put aside a prior study conducted by P.E. </a:t>
            </a:r>
            <a:r>
              <a:rPr lang="en-US" sz="1100" dirty="0" err="1" smtClean="0"/>
              <a:t>Tetlock</a:t>
            </a:r>
            <a:r>
              <a:rPr lang="en-US" sz="1100" dirty="0" smtClean="0"/>
              <a:t>, where he focused on judgmental shortcomings. He clearly portrays “experts”, or pundits in some cases, as no better in making long term predictions than most people. Furthermore, he pin-points the luck of accountability as a critical contributor to the propagation of bad forecasts (Gardner, 2011; Philip E. </a:t>
            </a:r>
            <a:r>
              <a:rPr lang="en-US" sz="1100" dirty="0" err="1" smtClean="0"/>
              <a:t>Tetlock</a:t>
            </a:r>
            <a:r>
              <a:rPr lang="en-US" sz="1100" dirty="0" smtClean="0"/>
              <a:t>, 2005).</a:t>
            </a:r>
          </a:p>
          <a:p>
            <a:pPr algn="just"/>
            <a:endParaRPr lang="el-GR"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16</a:t>
            </a:fld>
            <a:endParaRPr lang="en-US" dirty="0"/>
          </a:p>
        </p:txBody>
      </p:sp>
    </p:spTree>
    <p:extLst>
      <p:ext uri="{BB962C8B-B14F-4D97-AF65-F5344CB8AC3E}">
        <p14:creationId xmlns:p14="http://schemas.microsoft.com/office/powerpoint/2010/main" val="385060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17</a:t>
            </a:fld>
            <a:endParaRPr lang="en-US" dirty="0"/>
          </a:p>
        </p:txBody>
      </p:sp>
    </p:spTree>
    <p:extLst>
      <p:ext uri="{BB962C8B-B14F-4D97-AF65-F5344CB8AC3E}">
        <p14:creationId xmlns:p14="http://schemas.microsoft.com/office/powerpoint/2010/main" val="1076947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a:t>https://blogs.sas.com/content/iml/2017/05/03/perceptions-of-probability.html#prettyPhoto</a:t>
            </a:r>
          </a:p>
          <a:p>
            <a:pPr algn="just"/>
            <a:endParaRPr lang="en-US" sz="1100" dirty="0"/>
          </a:p>
          <a:p>
            <a:pPr algn="just"/>
            <a:r>
              <a:rPr lang="en-US" sz="1100" dirty="0"/>
              <a:t>In the book Psychology of Intelligence Analysis (</a:t>
            </a:r>
            <a:r>
              <a:rPr lang="en-US" sz="1100" dirty="0" err="1"/>
              <a:t>Heuer</a:t>
            </a:r>
            <a:r>
              <a:rPr lang="en-US" sz="1100" dirty="0"/>
              <a:t>, 1999), the author presents "the results of an experiment with 23 NATO military officers accustomed to reading intelligence reports. They were given a number of sentences such as: "It is highly unlikely that ...." All the sentences were the same except that the verbal expressions of probability changed. The officers were asked what percentage probability they would attribute to each statement if they read it in an intelligence report."</a:t>
            </a:r>
          </a:p>
          <a:p>
            <a:pPr algn="just"/>
            <a:endParaRPr lang="en-US" sz="1100" dirty="0"/>
          </a:p>
          <a:p>
            <a:pPr algn="just"/>
            <a:r>
              <a:rPr lang="en-US" sz="1100" dirty="0"/>
              <a:t>The results are summarized in the adjacent dot plot from </a:t>
            </a:r>
            <a:r>
              <a:rPr lang="en-US" sz="1100" dirty="0" err="1"/>
              <a:t>Heuer</a:t>
            </a:r>
            <a:r>
              <a:rPr lang="en-US" sz="1100" dirty="0"/>
              <a:t> (Chapter 12), which summarizes how the officers assess the probability of various statements. The graph includes a gray box for some statements. The box is not a statistical box plot. Rather it indicates the probability range according to a nomenclature proposed by Kent (1964), who tried to get the intelligence community to agree that certain phrases would be associated with certain probability ranges.</a:t>
            </a:r>
          </a:p>
          <a:p>
            <a:pPr algn="just"/>
            <a:endParaRPr lang="en-US" sz="1100" dirty="0"/>
          </a:p>
          <a:p>
            <a:pPr algn="just"/>
            <a:r>
              <a:rPr lang="en-US" sz="1100" dirty="0"/>
              <a:t>For some statements (such as "better than even" and "almost no chance") there was general agreement among the officers. For others, there was large variability in the probability estimates. For example, many officers interpreted "probable" as approximately a 75% chance, but quite a few interpreted it as less than 50% chance.</a:t>
            </a:r>
          </a:p>
          <a:p>
            <a:pPr algn="just"/>
            <a:endParaRPr lang="en-US" sz="1100" dirty="0"/>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18</a:t>
            </a:fld>
            <a:endParaRPr lang="en-US" dirty="0"/>
          </a:p>
        </p:txBody>
      </p:sp>
    </p:spTree>
    <p:extLst>
      <p:ext uri="{BB962C8B-B14F-4D97-AF65-F5344CB8AC3E}">
        <p14:creationId xmlns:p14="http://schemas.microsoft.com/office/powerpoint/2010/main" val="167468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19</a:t>
            </a:fld>
            <a:endParaRPr lang="en-US" dirty="0"/>
          </a:p>
        </p:txBody>
      </p:sp>
    </p:spTree>
    <p:extLst>
      <p:ext uri="{BB962C8B-B14F-4D97-AF65-F5344CB8AC3E}">
        <p14:creationId xmlns:p14="http://schemas.microsoft.com/office/powerpoint/2010/main" val="536774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20</a:t>
            </a:fld>
            <a:endParaRPr lang="en-US" dirty="0"/>
          </a:p>
        </p:txBody>
      </p:sp>
    </p:spTree>
    <p:extLst>
      <p:ext uri="{BB962C8B-B14F-4D97-AF65-F5344CB8AC3E}">
        <p14:creationId xmlns:p14="http://schemas.microsoft.com/office/powerpoint/2010/main" val="10140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21</a:t>
            </a:fld>
            <a:endParaRPr lang="en-US" dirty="0"/>
          </a:p>
        </p:txBody>
      </p:sp>
    </p:spTree>
    <p:extLst>
      <p:ext uri="{BB962C8B-B14F-4D97-AF65-F5344CB8AC3E}">
        <p14:creationId xmlns:p14="http://schemas.microsoft.com/office/powerpoint/2010/main" val="412343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22</a:t>
            </a:fld>
            <a:endParaRPr lang="en-US" dirty="0"/>
          </a:p>
        </p:txBody>
      </p:sp>
    </p:spTree>
    <p:extLst>
      <p:ext uri="{BB962C8B-B14F-4D97-AF65-F5344CB8AC3E}">
        <p14:creationId xmlns:p14="http://schemas.microsoft.com/office/powerpoint/2010/main" val="3341326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The number of participants was variable per question,</a:t>
            </a:r>
            <a:r>
              <a:rPr lang="en-US" sz="1100" baseline="0" dirty="0" smtClean="0"/>
              <a:t> having a pick during the first 3 weeks, and then standardizing approximately around 110-120</a:t>
            </a:r>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23</a:t>
            </a:fld>
            <a:endParaRPr lang="en-US" dirty="0"/>
          </a:p>
        </p:txBody>
      </p:sp>
    </p:spTree>
    <p:extLst>
      <p:ext uri="{BB962C8B-B14F-4D97-AF65-F5344CB8AC3E}">
        <p14:creationId xmlns:p14="http://schemas.microsoft.com/office/powerpoint/2010/main" val="944655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initial presentation given to all participants, during the recruiting process, the following incentives were communicated to them:</a:t>
            </a:r>
            <a:endParaRPr lang="el-GR"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 “</a:t>
            </a:r>
            <a:r>
              <a:rPr lang="en-US" sz="1200" i="1" kern="1200" dirty="0" smtClean="0">
                <a:solidFill>
                  <a:schemeClr val="tx1"/>
                </a:solidFill>
                <a:effectLst/>
                <a:latin typeface="+mn-lt"/>
                <a:ea typeface="+mn-ea"/>
                <a:cs typeface="+mn-cs"/>
              </a:rPr>
              <a:t>Certification for the Successful Participation in a Research Program in the Field of Judgmental Forecasting</a:t>
            </a:r>
            <a:r>
              <a:rPr lang="en-US" sz="1200" kern="1200" dirty="0" smtClean="0">
                <a:solidFill>
                  <a:schemeClr val="tx1"/>
                </a:solidFill>
                <a:effectLst/>
                <a:latin typeface="+mn-lt"/>
                <a:ea typeface="+mn-ea"/>
                <a:cs typeface="+mn-cs"/>
              </a:rPr>
              <a:t>”, issued by the University of Peloponnese.</a:t>
            </a:r>
            <a:endParaRPr lang="el-GR"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The opportunity to attend, free of any a cost, a hyper-intensive preparatory course towards obtaining the Project Management Professional (PMI/PMP©) certification, of nominal value of 650.00€.    </a:t>
            </a:r>
            <a:endParaRPr lang="el-GR"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Information on the specific certification can be retrieved from: </a:t>
            </a:r>
            <a:r>
              <a:rPr lang="en-US" sz="1200" u="sng" kern="1200" dirty="0" smtClean="0">
                <a:solidFill>
                  <a:schemeClr val="tx1"/>
                </a:solidFill>
                <a:effectLst/>
                <a:latin typeface="+mn-lt"/>
                <a:ea typeface="+mn-ea"/>
                <a:cs typeface="+mn-cs"/>
                <a:hlinkClick r:id="rId3"/>
              </a:rPr>
              <a:t>www.pmi.org/certifications/types/project-management-pmp</a:t>
            </a:r>
            <a:r>
              <a:rPr lang="en-US" sz="1200" kern="1200" dirty="0" smtClean="0">
                <a:solidFill>
                  <a:schemeClr val="tx1"/>
                </a:solidFill>
                <a:effectLst/>
                <a:latin typeface="+mn-lt"/>
                <a:ea typeface="+mn-ea"/>
                <a:cs typeface="+mn-cs"/>
              </a:rPr>
              <a:t>. Practically they were given the chance to obtain one of the most important industry-recognized certifications for project managers. </a:t>
            </a:r>
            <a:endParaRPr lang="el-GR" sz="1200" kern="1200" dirty="0" smtClean="0">
              <a:solidFill>
                <a:schemeClr val="tx1"/>
              </a:solidFill>
              <a:effectLst/>
              <a:latin typeface="+mn-lt"/>
              <a:ea typeface="+mn-ea"/>
              <a:cs typeface="+mn-cs"/>
            </a:endParaRPr>
          </a:p>
          <a:p>
            <a:pPr algn="just"/>
            <a:endParaRPr lang="en-US" sz="1100" dirty="0" smtClean="0"/>
          </a:p>
          <a:p>
            <a:pPr algn="just"/>
            <a:r>
              <a:rPr lang="en-US" sz="1200" kern="1200" dirty="0" smtClean="0">
                <a:solidFill>
                  <a:schemeClr val="tx1"/>
                </a:solidFill>
                <a:effectLst/>
                <a:latin typeface="+mn-lt"/>
                <a:ea typeface="+mn-ea"/>
                <a:cs typeface="+mn-cs"/>
              </a:rPr>
              <a:t>To qualify for the incentives, participants had to make a forecast for at list 11 out of the 14 questions of the first phase</a:t>
            </a:r>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24</a:t>
            </a:fld>
            <a:endParaRPr lang="en-US" dirty="0"/>
          </a:p>
        </p:txBody>
      </p:sp>
    </p:spTree>
    <p:extLst>
      <p:ext uri="{BB962C8B-B14F-4D97-AF65-F5344CB8AC3E}">
        <p14:creationId xmlns:p14="http://schemas.microsoft.com/office/powerpoint/2010/main" val="285746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112911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25</a:t>
            </a:fld>
            <a:endParaRPr lang="en-US" dirty="0"/>
          </a:p>
        </p:txBody>
      </p:sp>
    </p:spTree>
    <p:extLst>
      <p:ext uri="{BB962C8B-B14F-4D97-AF65-F5344CB8AC3E}">
        <p14:creationId xmlns:p14="http://schemas.microsoft.com/office/powerpoint/2010/main" val="4107314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traditional Brier Score was used in order measure performance accuracy (Brier, 1950). In simple terms the Brier Score measures the squared deviations between probabilistic point forecasts (as expressed by the participants) and actual outcomes (as verified and codded by the selection board). A principal characteristic of Brier scoring is that extremely erroneous forecasts are heavily penalized. The actual outcomes have a binary expression, either of “0” if the event under question did not occur, or “1” if the event took place. All participants were receiving Brier-based scores and their corresponding ranking, as follows:</a:t>
            </a:r>
            <a:endParaRPr lang="el-G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Average Brier Score for each question, where a forecaster gets a score for each day a question is active, starting from the time that he actually places his first point forecast (Horowitz et al., 2016).</a:t>
            </a:r>
          </a:p>
          <a:p>
            <a:pPr lvl="0"/>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example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table), a forecaster who was participating to a question that was active for 42 days, placed three consecutive forecasts, on the 2</a:t>
            </a:r>
            <a:r>
              <a:rPr lang="en-US" sz="1200" kern="1200" baseline="30000" dirty="0"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20</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and 41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days. In order to take into account, the moment each forecast is being placed, each forecast is being “carried along” until the moment a new one is placed. This assumption is logical given the most probable reason a forecaster is not updating his forecast is because he actually still believes in its validity. So the score for the above question would be: (20*0.32+22*0.08+2*0.0002)/41=(6.4+1.76+0.0004)/41≈0.199.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Average Net Brier points (NBP) for each question, while taking into account the performance of other forecasters at the time each forecast was being placed. Particularly, we average all the Brier scores per day (benchmark Brier), for all the active participants in the specific question, and we then subtract them from the forecaster’s daily score (individual scores):</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specific Scoring method was retrieved from the Open Good Judgment tournament at: </a:t>
            </a:r>
            <a:r>
              <a:rPr lang="en-US" sz="1200" u="sng" kern="1200" dirty="0" smtClean="0">
                <a:solidFill>
                  <a:schemeClr val="tx1"/>
                </a:solidFill>
                <a:effectLst/>
                <a:latin typeface="+mn-lt"/>
                <a:ea typeface="+mn-ea"/>
                <a:cs typeface="+mn-cs"/>
                <a:hlinkClick r:id="rId3"/>
              </a:rPr>
              <a:t>http://training.goodjudgment.com/keepingscore/index.html</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Given the above, NBP, ideally take values in [-2,2], and being in the range [-2,0), indicates that the forecaster performs better than average, with the lowest NBP indicating better performance. So, in the present example, NBP, would be calculated as the average of the Net Briers, in a 42 days period (NBP ≈ -0.45).</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NBP=[0+(-0.67)+(-0.66)+(-0.65)*18+(-0.63)+(-0.32)+(-0.24)*20+(-0.1098)+(-0.0008)]/42 ≈ -0.45</a:t>
            </a:r>
            <a:endParaRPr lang="el-GR"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l-G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kern="1200" dirty="0" smtClean="0">
              <a:solidFill>
                <a:schemeClr val="tx1"/>
              </a:solidFill>
              <a:effectLst/>
              <a:latin typeface="+mn-lt"/>
              <a:ea typeface="+mn-ea"/>
              <a:cs typeface="+mn-cs"/>
            </a:endParaRPr>
          </a:p>
          <a:p>
            <a:pPr lvl="0"/>
            <a:endParaRPr lang="el-GR" sz="1200" kern="1200" dirty="0" smtClean="0">
              <a:solidFill>
                <a:schemeClr val="tx1"/>
              </a:solidFill>
              <a:effectLst/>
              <a:latin typeface="+mn-lt"/>
              <a:ea typeface="+mn-ea"/>
              <a:cs typeface="+mn-cs"/>
            </a:endParaRPr>
          </a:p>
          <a:p>
            <a:pPr algn="just"/>
            <a:endParaRPr lang="en-US" sz="1100" dirty="0" smtClean="0"/>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26</a:t>
            </a:fld>
            <a:endParaRPr lang="en-US" dirty="0"/>
          </a:p>
        </p:txBody>
      </p:sp>
    </p:spTree>
    <p:extLst>
      <p:ext uri="{BB962C8B-B14F-4D97-AF65-F5344CB8AC3E}">
        <p14:creationId xmlns:p14="http://schemas.microsoft.com/office/powerpoint/2010/main" val="342913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In general, the participant’s engagement with the whole endeavor could be characterized as balanced and relatively anticipated. In particular, the average forecast update, per participant and per question was 1.42 [in the GJP the corresponding frequency was 1.49 (Friedman, Baker, </a:t>
            </a:r>
            <a:r>
              <a:rPr lang="en-US" sz="1100" dirty="0" err="1" smtClean="0"/>
              <a:t>Mellers</a:t>
            </a:r>
            <a:r>
              <a:rPr lang="en-US" sz="1100" dirty="0" smtClean="0"/>
              <a:t>, </a:t>
            </a:r>
            <a:r>
              <a:rPr lang="en-US" sz="1100" dirty="0" err="1" smtClean="0"/>
              <a:t>Tetlock</a:t>
            </a:r>
            <a:r>
              <a:rPr lang="en-US" sz="1100" dirty="0" smtClean="0"/>
              <a:t>, &amp; </a:t>
            </a:r>
            <a:r>
              <a:rPr lang="en-US" sz="1100" dirty="0" err="1" smtClean="0"/>
              <a:t>Zeckhauser</a:t>
            </a:r>
            <a:r>
              <a:rPr lang="en-US" sz="1100" dirty="0" smtClean="0"/>
              <a:t>, 2015)]. Furthermore, given the experiment procedures required justification for all questions, the corresponding character count is relatively high, averaging at 363 characters per person and per question [The corresponding restriction in the GJP was that there should be at list one 50 word (~200 characters) comment throughout the year (B. </a:t>
            </a:r>
            <a:r>
              <a:rPr lang="en-US" sz="1100" dirty="0" err="1" smtClean="0"/>
              <a:t>Mellers</a:t>
            </a:r>
            <a:r>
              <a:rPr lang="en-US" sz="1100" dirty="0" smtClean="0"/>
              <a:t> et al., 2015)]. </a:t>
            </a:r>
          </a:p>
          <a:p>
            <a:pPr algn="just"/>
            <a:r>
              <a:rPr lang="en-US" sz="1100" dirty="0" smtClean="0"/>
              <a:t>In the below chart, we provide the evolution of the previous mentioned characteristics throughout the progression of the experiment. The correlation coefficient for the above characteristics was estimated at 0.06, indicating that they are almost absolutely uncorrelated. Conversely, a closer look at the below graph clearly indicates that they are correlated, with the correlation coefficient drastically changing after the 6th question. Particularly, the coefficient for the first 6 questions is -0.531, and for the rest is 0.317.</a:t>
            </a: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27</a:t>
            </a:fld>
            <a:endParaRPr lang="en-US" dirty="0"/>
          </a:p>
        </p:txBody>
      </p:sp>
    </p:spTree>
    <p:extLst>
      <p:ext uri="{BB962C8B-B14F-4D97-AF65-F5344CB8AC3E}">
        <p14:creationId xmlns:p14="http://schemas.microsoft.com/office/powerpoint/2010/main" val="80262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849362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test the validity of our 2</a:t>
            </a:r>
            <a:r>
              <a:rPr lang="en-US" sz="1200" kern="1200" baseline="30000" dirty="0"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hypothesis, we set as a cut-off point the 6th question, which is the median of our acceptance threshold (11 out of 14 questions to be answered) and we identify, at that point, the forecasters that belong to the top 2% (check validity of </a:t>
            </a:r>
            <a:r>
              <a:rPr lang="en-US" sz="1200" kern="1200" dirty="0" err="1" smtClean="0">
                <a:solidFill>
                  <a:schemeClr val="tx1"/>
                </a:solidFill>
                <a:effectLst/>
                <a:latin typeface="+mn-lt"/>
                <a:ea typeface="+mn-ea"/>
                <a:cs typeface="+mn-cs"/>
              </a:rPr>
              <a:t>Superforecasting</a:t>
            </a:r>
            <a:r>
              <a:rPr lang="en-US" sz="1200" kern="1200" dirty="0" smtClean="0">
                <a:solidFill>
                  <a:schemeClr val="tx1"/>
                </a:solidFill>
                <a:effectLst/>
                <a:latin typeface="+mn-lt"/>
                <a:ea typeface="+mn-ea"/>
                <a:cs typeface="+mn-cs"/>
              </a:rPr>
              <a:t> theory in the present experimental outline), 5%, 10% and 25% (top quartile) and see who among those remain within the specific pool or we face randomness in performance (time tracking of performance).</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provide below a visual analysis of the above described performance through the following metrics: </a:t>
            </a:r>
            <a:endParaRPr lang="el-GR" sz="1200" kern="1200" dirty="0" smtClean="0">
              <a:solidFill>
                <a:schemeClr val="tx1"/>
              </a:solidFill>
              <a:effectLst/>
              <a:latin typeface="+mn-lt"/>
              <a:ea typeface="+mn-ea"/>
              <a:cs typeface="+mn-cs"/>
            </a:endParaRP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433146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baseline="0" dirty="0" smtClean="0"/>
              <a:t>Early Identifiers</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a:p>
            <a:r>
              <a:rPr lang="en-US" sz="1200" kern="1200" dirty="0" smtClean="0">
                <a:solidFill>
                  <a:schemeClr val="tx1"/>
                </a:solidFill>
                <a:effectLst/>
                <a:latin typeface="+mn-lt"/>
                <a:ea typeface="+mn-ea"/>
                <a:cs typeface="+mn-cs"/>
              </a:rPr>
              <a:t>The constraints under which the present experiment was conducted (time and participants) resulted to a relatively limited data for profound analysis and evaluation. To maximize the sample data, in order to derive to trustworthy conclusions, we conducted further analysis of the forecasters belonging in the 25% bin (38 people), irrespective of the team within which they belonged, by comparing their demographic characteristics with the rest of the participants (157 people). Below are presented the key profile characteristics that differentiate them from the rest of the participants. </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were identified through the use of Pearson’s Chi Square independence test</a:t>
            </a:r>
            <a:r>
              <a:rPr lang="en-US" sz="1100" baseline="0" dirty="0" smtClean="0"/>
              <a:t> </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5172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29242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37133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46570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baseline="0" dirty="0" smtClean="0"/>
              <a:t>Similar were the results for the 3rd source (independent websites) as well (Χ2(1)=9.84, p&lt;0.05), with the corresponding percentages: 26,4% (yes), 8.1% (no). </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100" baseline="0" dirty="0" smtClean="0"/>
              <a:t>The other sources (1, 4 &amp; 5) did not provide significant contribution to forecasting accuracy.</a:t>
            </a: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22343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82166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02826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05283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In terms of pure scores, with no standardization we can see that in both</a:t>
            </a:r>
            <a:r>
              <a:rPr lang="en-US" sz="1100" baseline="0" dirty="0" smtClean="0"/>
              <a:t> cases (</a:t>
            </a:r>
            <a:r>
              <a:rPr lang="en-US" sz="1100" baseline="0" dirty="0" err="1" smtClean="0"/>
              <a:t>Avg</a:t>
            </a:r>
            <a:r>
              <a:rPr lang="en-US" sz="1100" baseline="0" dirty="0" smtClean="0"/>
              <a:t> or Net) Team B prevails in terms of performance</a:t>
            </a: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710719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In terms of pure scores, with no standardization we can see that in both</a:t>
            </a:r>
            <a:r>
              <a:rPr lang="en-US" sz="1100" baseline="0" dirty="0" smtClean="0"/>
              <a:t> cases (</a:t>
            </a:r>
            <a:r>
              <a:rPr lang="en-US" sz="1100" baseline="0" dirty="0" err="1" smtClean="0"/>
              <a:t>Avg</a:t>
            </a:r>
            <a:r>
              <a:rPr lang="en-US" sz="1100" baseline="0" dirty="0" smtClean="0"/>
              <a:t> or Net) Team B prevails in terms of performance</a:t>
            </a: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38</a:t>
            </a:fld>
            <a:endParaRPr lang="en-US" dirty="0"/>
          </a:p>
        </p:txBody>
      </p:sp>
    </p:spTree>
    <p:extLst>
      <p:ext uri="{BB962C8B-B14F-4D97-AF65-F5344CB8AC3E}">
        <p14:creationId xmlns:p14="http://schemas.microsoft.com/office/powerpoint/2010/main" val="4072245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further elaborate on the validity of our argument, we perform data standardization with various methods. Initially, we standardize all scores (both Average Briers and NBPs) as a function of deviation from the mean of each question, using the formula: </a:t>
            </a:r>
            <a:r>
              <a:rPr lang="en-US" sz="1200" kern="1200" dirty="0" err="1" smtClean="0">
                <a:solidFill>
                  <a:schemeClr val="tx1"/>
                </a:solidFill>
                <a:effectLst/>
                <a:latin typeface="+mn-lt"/>
                <a:ea typeface="+mn-ea"/>
                <a:cs typeface="+mn-cs"/>
              </a:rPr>
              <a:t>Stand_Value</a:t>
            </a:r>
            <a:r>
              <a:rPr lang="en-US" sz="1200" kern="1200" dirty="0" smtClean="0">
                <a:solidFill>
                  <a:schemeClr val="tx1"/>
                </a:solidFill>
                <a:effectLst/>
                <a:latin typeface="+mn-lt"/>
                <a:ea typeface="+mn-ea"/>
                <a:cs typeface="+mn-cs"/>
              </a:rPr>
              <a:t> = (x-mean)/SD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the key method that we are going to use,</a:t>
            </a:r>
            <a:r>
              <a:rPr lang="en-US" sz="1200" kern="1200" baseline="0" dirty="0" smtClean="0">
                <a:solidFill>
                  <a:schemeClr val="tx1"/>
                </a:solidFill>
                <a:effectLst/>
                <a:latin typeface="+mn-lt"/>
                <a:ea typeface="+mn-ea"/>
                <a:cs typeface="+mn-cs"/>
              </a:rPr>
              <a:t> although in the respective </a:t>
            </a:r>
            <a:r>
              <a:rPr lang="en-US" sz="1200" kern="1200" baseline="0" dirty="0" err="1" smtClean="0">
                <a:solidFill>
                  <a:schemeClr val="tx1"/>
                </a:solidFill>
                <a:effectLst/>
                <a:latin typeface="+mn-lt"/>
                <a:ea typeface="+mn-ea"/>
                <a:cs typeface="+mn-cs"/>
              </a:rPr>
              <a:t>appendises</a:t>
            </a:r>
            <a:r>
              <a:rPr lang="en-US" sz="1200" kern="1200" baseline="0" dirty="0" smtClean="0">
                <a:solidFill>
                  <a:schemeClr val="tx1"/>
                </a:solidFill>
                <a:effectLst/>
                <a:latin typeface="+mn-lt"/>
                <a:ea typeface="+mn-ea"/>
                <a:cs typeface="+mn-cs"/>
              </a:rPr>
              <a:t> supplementary information is provided by using various standardizing methods, in order to solidify our arguments….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l-GR" sz="1200" kern="1200" dirty="0" smtClean="0">
              <a:solidFill>
                <a:schemeClr val="tx1"/>
              </a:solidFill>
              <a:effectLst/>
              <a:latin typeface="+mn-lt"/>
              <a:ea typeface="+mn-ea"/>
              <a:cs typeface="+mn-cs"/>
            </a:endParaRP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24701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72306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test the robustness of our results, we have performed the following supplementary standardization methods as well, and in all of them the supremacy of Team “B” performance is being verified (for detailed results see Appendix “….”):</a:t>
            </a:r>
            <a:endParaRPr lang="el-G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Over Median (IQR): </a:t>
            </a:r>
            <a:r>
              <a:rPr lang="en-US" sz="1200" kern="1200" dirty="0" err="1" smtClean="0">
                <a:solidFill>
                  <a:schemeClr val="tx1"/>
                </a:solidFill>
                <a:effectLst/>
                <a:latin typeface="+mn-lt"/>
                <a:ea typeface="+mn-ea"/>
                <a:cs typeface="+mn-cs"/>
              </a:rPr>
              <a:t>Stand_Value</a:t>
            </a:r>
            <a:r>
              <a:rPr lang="en-US" sz="1200" kern="1200" dirty="0" smtClean="0">
                <a:solidFill>
                  <a:schemeClr val="tx1"/>
                </a:solidFill>
                <a:effectLst/>
                <a:latin typeface="+mn-lt"/>
                <a:ea typeface="+mn-ea"/>
                <a:cs typeface="+mn-cs"/>
              </a:rPr>
              <a:t>=(x-median)/IQR</a:t>
            </a:r>
            <a:endParaRPr lang="el-G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Over Median (MAD): </a:t>
            </a:r>
            <a:r>
              <a:rPr lang="en-US" sz="1200" kern="1200" dirty="0" err="1" smtClean="0">
                <a:solidFill>
                  <a:schemeClr val="tx1"/>
                </a:solidFill>
                <a:effectLst/>
                <a:latin typeface="+mn-lt"/>
                <a:ea typeface="+mn-ea"/>
                <a:cs typeface="+mn-cs"/>
              </a:rPr>
              <a:t>Stand_Value</a:t>
            </a:r>
            <a:r>
              <a:rPr lang="en-US" sz="1200" kern="1200" dirty="0" smtClean="0">
                <a:solidFill>
                  <a:schemeClr val="tx1"/>
                </a:solidFill>
                <a:effectLst/>
                <a:latin typeface="+mn-lt"/>
                <a:ea typeface="+mn-ea"/>
                <a:cs typeface="+mn-cs"/>
              </a:rPr>
              <a:t>=(x-median)/MAD</a:t>
            </a:r>
            <a:endParaRPr lang="el-GR" sz="1200" kern="1200" dirty="0" smtClean="0">
              <a:solidFill>
                <a:schemeClr val="tx1"/>
              </a:solidFill>
              <a:effectLst/>
              <a:latin typeface="+mn-lt"/>
              <a:ea typeface="+mn-ea"/>
              <a:cs typeface="+mn-cs"/>
            </a:endParaRP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901176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Consistency was also apparent on a question by question basis (with minor exceptions in 1st, 9th and 11th questions), as presented in the following boxplots </a:t>
            </a:r>
          </a:p>
          <a:p>
            <a:pPr algn="just"/>
            <a:r>
              <a:rPr lang="en-US" sz="1100" dirty="0" smtClean="0"/>
              <a:t>(see Appendix “….” for detailed statistics per question):</a:t>
            </a:r>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085969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r>
              <a:rPr lang="en-US" sz="1100" dirty="0" smtClean="0"/>
              <a:t>Our analysis of the results utilizes, beyond standard measurement concepts of judgmental forecasting, the methodology of stochastic dominance (SD) to evaluate the performance of participants -- for the first time to the best of our knowledge in this strand of the literature. The use of the SD concept is important for two reasons: first, it allows a complete/better view of outperformance compared to more traditional statistics and, second, it provides compelling visuals for the results across individual questions and across any sample split we wish. </a:t>
            </a:r>
          </a:p>
          <a:p>
            <a:pPr algn="just"/>
            <a:r>
              <a:rPr lang="en-US" sz="1100" dirty="0" smtClean="0"/>
              <a:t>SD (</a:t>
            </a:r>
            <a:r>
              <a:rPr lang="en-US" sz="1100" dirty="0" err="1" smtClean="0"/>
              <a:t>Hadar</a:t>
            </a:r>
            <a:r>
              <a:rPr lang="en-US" sz="1100" dirty="0" smtClean="0"/>
              <a:t> &amp; Russell, 1969) performs a partial ordering between random variables (prospects) for a broad class of decision makers thus revealing the superior prospect. In order to reveal the outperformance of analogies trained teams over the control group, we will use 1st, 2nd and 3rd order SD (</a:t>
            </a:r>
            <a:r>
              <a:rPr lang="en-US" sz="1100" dirty="0" err="1" smtClean="0"/>
              <a:t>Hanoch</a:t>
            </a:r>
            <a:r>
              <a:rPr lang="en-US" sz="1100" dirty="0" smtClean="0"/>
              <a:t> &amp; Levy, 1969; Whitmore, 1970). The only difference in our approach is that we do not seek to “maximize the profits”, in terms of actual values, but to minimize them, given the lower the Brier Scores, the better the outcomes.</a:t>
            </a:r>
          </a:p>
          <a:p>
            <a:pPr algn="just"/>
            <a:endParaRPr lang="en-US" sz="1100" dirty="0" smtClean="0"/>
          </a:p>
          <a:p>
            <a:pPr algn="just"/>
            <a:r>
              <a:rPr lang="en-US" sz="1100" dirty="0" smtClean="0"/>
              <a:t>In order to produce and analyze the SD statistics, we perform to our samples (teams per question) two consecutive Bootstrap </a:t>
            </a:r>
            <a:r>
              <a:rPr lang="en-US" sz="1100" dirty="0" err="1" smtClean="0"/>
              <a:t>resamplings</a:t>
            </a:r>
            <a:r>
              <a:rPr lang="en-US" sz="1100" dirty="0" smtClean="0"/>
              <a:t> as follows:</a:t>
            </a:r>
          </a:p>
          <a:p>
            <a:pPr algn="just"/>
            <a:r>
              <a:rPr lang="en-US" sz="1100" dirty="0" smtClean="0"/>
              <a:t>•	Block Bootstraps (100 iterations per Team) in order create new samples with equal numbers of entries.</a:t>
            </a:r>
          </a:p>
          <a:p>
            <a:pPr algn="just"/>
            <a:r>
              <a:rPr lang="en-US" sz="1100" dirty="0" smtClean="0"/>
              <a:t>•	Bootstraps for the estimation of P-values, for each of the above produced blocks (20 iterations per block).</a:t>
            </a:r>
          </a:p>
          <a:p>
            <a:pPr algn="just"/>
            <a:endParaRPr lang="en-US" sz="1100" dirty="0" smtClean="0"/>
          </a:p>
          <a:p>
            <a:pPr algn="just"/>
            <a:r>
              <a:rPr lang="en-US" sz="1100" dirty="0" smtClean="0"/>
              <a:t>By defining as our Null Hypothesis (Ho) that Team “B” does not dominate Team “A”, we derive to the conclusion that, given the p-values for all the comparative statistics presented in the below table, Ho is disproved and therefore Team “B” outperforms Team “A” (The 0.05 threshold for the p-values stands for all levels of SD thus exhibiting the pure outperformance of Team “B”). </a:t>
            </a:r>
          </a:p>
          <a:p>
            <a:pPr algn="just"/>
            <a:endParaRPr lang="en-US" sz="1100" dirty="0" smtClean="0"/>
          </a:p>
          <a:p>
            <a:pPr algn="just"/>
            <a:r>
              <a:rPr lang="en-US" sz="1100" dirty="0" smtClean="0"/>
              <a:t>All the aforementioned verify our first Hypothesis</a:t>
            </a:r>
          </a:p>
          <a:p>
            <a:pPr algn="just"/>
            <a:endParaRPr lang="en-US" sz="1100" dirty="0" smtClean="0"/>
          </a:p>
          <a:p>
            <a:pPr marL="0" marR="0" lvl="2" indent="0" algn="just" defTabSz="914400" rtl="0" eaLnBrk="1" fontAlgn="auto" latinLnBrk="0" hangingPunct="1">
              <a:lnSpc>
                <a:spcPct val="100000"/>
              </a:lnSpc>
              <a:spcBef>
                <a:spcPts val="0"/>
              </a:spcBef>
              <a:spcAft>
                <a:spcPts val="0"/>
              </a:spcAft>
              <a:buClrTx/>
              <a:buSzTx/>
              <a:buFontTx/>
              <a:buNone/>
              <a:tabLst/>
              <a:defRPr/>
            </a:pPr>
            <a:r>
              <a:rPr lang="el-GR" sz="3200" b="1" dirty="0" smtClean="0">
                <a:solidFill>
                  <a:srgbClr val="002060"/>
                </a:solidFill>
                <a:latin typeface="Arial" panose="020B0604020202020204" pitchFamily="34" charset="0"/>
                <a:cs typeface="Arial" panose="020B0604020202020204" pitchFamily="34" charset="0"/>
              </a:rPr>
              <a:t>Η1</a:t>
            </a:r>
            <a:r>
              <a:rPr lang="el-GR" sz="2600" dirty="0" smtClean="0">
                <a:solidFill>
                  <a:srgbClr val="002060"/>
                </a:solidFill>
                <a:latin typeface="Arial" panose="020B0604020202020204" pitchFamily="34" charset="0"/>
                <a:cs typeface="Arial" panose="020B0604020202020204" pitchFamily="34" charset="0"/>
              </a:rPr>
              <a:t>: </a:t>
            </a:r>
            <a:r>
              <a:rPr lang="en-US" sz="2600" dirty="0" smtClean="0">
                <a:solidFill>
                  <a:srgbClr val="002060"/>
                </a:solidFill>
                <a:latin typeface="Arial" panose="020B0604020202020204" pitchFamily="34" charset="0"/>
                <a:cs typeface="Arial" panose="020B0604020202020204" pitchFamily="34" charset="0"/>
              </a:rPr>
              <a:t>The structured approach for providing forecasts outperforms the unstructured - unaided one</a:t>
            </a:r>
            <a:r>
              <a:rPr lang="el-GR" sz="2600" dirty="0" smtClean="0">
                <a:solidFill>
                  <a:srgbClr val="002060"/>
                </a:solidFill>
                <a:latin typeface="Arial" panose="020B0604020202020204" pitchFamily="34" charset="0"/>
                <a:cs typeface="Arial" panose="020B0604020202020204" pitchFamily="34" charset="0"/>
              </a:rPr>
              <a:t> </a:t>
            </a:r>
            <a:r>
              <a:rPr lang="el-GR" sz="1600" dirty="0" smtClean="0">
                <a:solidFill>
                  <a:srgbClr val="002060"/>
                </a:solidFill>
                <a:latin typeface="Arial" panose="020B0604020202020204" pitchFamily="34" charset="0"/>
                <a:cs typeface="Arial" panose="020B0604020202020204" pitchFamily="34" charset="0"/>
              </a:rPr>
              <a:t>(</a:t>
            </a:r>
            <a:r>
              <a:rPr lang="en-US" sz="1600" dirty="0" smtClean="0">
                <a:solidFill>
                  <a:srgbClr val="FF0000"/>
                </a:solidFill>
                <a:latin typeface="Arial" panose="020B0604020202020204" pitchFamily="34" charset="0"/>
                <a:cs typeface="Arial" panose="020B0604020202020204" pitchFamily="34" charset="0"/>
              </a:rPr>
              <a:t>training works</a:t>
            </a:r>
            <a:r>
              <a:rPr lang="el-GR" sz="1600" dirty="0" smtClean="0">
                <a:solidFill>
                  <a:srgbClr val="002060"/>
                </a:solidFill>
                <a:latin typeface="Arial" panose="020B0604020202020204" pitchFamily="34" charset="0"/>
                <a:cs typeface="Arial" panose="020B0604020202020204" pitchFamily="34" charset="0"/>
              </a:rPr>
              <a:t>).</a:t>
            </a:r>
          </a:p>
          <a:p>
            <a:pPr algn="just"/>
            <a:r>
              <a:rPr lang="en-US" sz="1100" dirty="0" smtClean="0"/>
              <a:t> </a:t>
            </a:r>
          </a:p>
          <a:p>
            <a:pPr algn="just"/>
            <a:endParaRPr lang="en-US" sz="1100" dirty="0" smtClean="0"/>
          </a:p>
          <a:p>
            <a:pPr algn="just"/>
            <a:endParaRPr lang="en-US" sz="1100" dirty="0" smtClean="0"/>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663392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44724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100" dirty="0" smtClean="0"/>
              <a:t>The research was built on the foundations of the Good Judgment Project (P. E. </a:t>
            </a:r>
            <a:r>
              <a:rPr lang="en-US" sz="1100" dirty="0" err="1" smtClean="0"/>
              <a:t>Tetlock</a:t>
            </a:r>
            <a:r>
              <a:rPr lang="en-US" sz="1100" dirty="0" smtClean="0"/>
              <a:t> et al., 2014; Philip </a:t>
            </a:r>
            <a:r>
              <a:rPr lang="en-US" sz="1100" dirty="0" err="1" smtClean="0"/>
              <a:t>Eyrikson</a:t>
            </a:r>
            <a:r>
              <a:rPr lang="en-US" sz="1100" dirty="0" smtClean="0"/>
              <a:t> </a:t>
            </a:r>
            <a:r>
              <a:rPr lang="en-US" sz="1100" dirty="0" err="1" smtClean="0"/>
              <a:t>Tetlock</a:t>
            </a:r>
            <a:r>
              <a:rPr lang="en-US" sz="1100" dirty="0" smtClean="0"/>
              <a:t> &amp; Gardner, 2015; </a:t>
            </a:r>
            <a:r>
              <a:rPr lang="en-US" sz="1100" dirty="0" err="1" smtClean="0"/>
              <a:t>Ungar</a:t>
            </a:r>
            <a:r>
              <a:rPr lang="en-US" sz="1100" dirty="0" smtClean="0"/>
              <a:t> et al., 2012). Best practices already identified and verified therein (</a:t>
            </a:r>
            <a:r>
              <a:rPr lang="en-US" sz="1100" dirty="0" err="1" smtClean="0"/>
              <a:t>eg</a:t>
            </a:r>
            <a:r>
              <a:rPr lang="en-US" sz="1100" dirty="0" smtClean="0"/>
              <a:t>. the effectiveness of statistical reasoning and </a:t>
            </a:r>
            <a:r>
              <a:rPr lang="en-US" sz="1100" dirty="0" err="1" smtClean="0"/>
              <a:t>debiasing</a:t>
            </a:r>
            <a:r>
              <a:rPr lang="en-US" sz="1100" dirty="0" smtClean="0"/>
              <a:t> in providing more accurate forecasts) were considered as facts (and left intact) and further modifications were made in order to derive to alternative “profitable” approaches. </a:t>
            </a:r>
          </a:p>
          <a:p>
            <a:r>
              <a:rPr lang="en-US" sz="1100" dirty="0" smtClean="0"/>
              <a:t>In other words, we implemented </a:t>
            </a:r>
            <a:r>
              <a:rPr lang="en-US" sz="1100" dirty="0" err="1" smtClean="0"/>
              <a:t>Occams</a:t>
            </a:r>
            <a:r>
              <a:rPr lang="en-US" sz="1100" dirty="0" smtClean="0"/>
              <a:t>’ Razor (Simon, 1979), in terms of accepting the simplest theory that works and elaborating further on, by utilizing particular methods in suitable context (</a:t>
            </a:r>
            <a:r>
              <a:rPr lang="en-US" sz="1100" dirty="0" err="1" smtClean="0"/>
              <a:t>Gigerenzer</a:t>
            </a:r>
            <a:r>
              <a:rPr lang="en-US" sz="1100" dirty="0" smtClean="0"/>
              <a:t>, 1996). </a:t>
            </a:r>
          </a:p>
          <a:p>
            <a:endParaRPr lang="en-US" sz="1100" dirty="0" smtClean="0"/>
          </a:p>
          <a:p>
            <a:r>
              <a:rPr lang="en-US" sz="1100" dirty="0" smtClean="0"/>
              <a:t>The project had the form of a forecasting tournament, and was conducted between November 2016 and July 2017. Participants were asked to submit their subjective probability estimates  for a variety of time bound questions, by using a custom designed web interface. The project was primarily divided into two phases.  During the first phase, all participants were split into two groups (control and trained) and were asked to provide their forecasts on their own, without interaction between them. The second phase included team work, and the participants of each of the aforementioned groups formed teams of three and were asked to provide their individual forecasts after having anonymously collaborated with the other team members. </a:t>
            </a:r>
          </a:p>
          <a:p>
            <a:r>
              <a:rPr lang="en-US" sz="1100" dirty="0" smtClean="0"/>
              <a:t>The present paper analyses only the outcomes of the first phase.</a:t>
            </a:r>
          </a:p>
          <a:p>
            <a:endParaRPr lang="en-US" sz="1100" dirty="0" smtClean="0"/>
          </a:p>
          <a:p>
            <a:r>
              <a:rPr lang="en-US" sz="1100" dirty="0" smtClean="0"/>
              <a:t>Subjects were recruited primarily from the wider public sector and academia. Recruitment took place from August 2016 to October 2016, and had the form of an informative (face to face) presentation, where a clear view of the project layout was described, along with several examples of what potential participants were up against. All participants, upon admission to the project had to create a new email address in the form of w123456@provider.com (a letter followed by 6 numbers of their choice) which would be their user name.  Our purpose was to protect anonymity within the project environment, and thus limit potential influences amongst participants. Following that, all participants had to go through a thorough demographics quiz, and then randomly be allocated in one of the two project teams, as follows: a) Team “A”: Control Group, b) Team “B” Trained Group.</a:t>
            </a:r>
            <a:endParaRPr lang="el-GR"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9</a:t>
            </a:fld>
            <a:endParaRPr lang="en-US" dirty="0"/>
          </a:p>
        </p:txBody>
      </p:sp>
    </p:spTree>
    <p:extLst>
      <p:ext uri="{BB962C8B-B14F-4D97-AF65-F5344CB8AC3E}">
        <p14:creationId xmlns:p14="http://schemas.microsoft.com/office/powerpoint/2010/main" val="27823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test the validity of our 2</a:t>
            </a:r>
            <a:r>
              <a:rPr lang="en-US" sz="1200" kern="1200" baseline="30000" dirty="0"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hypothesis, we set as a cut-off point the 6th question, which is the median of our acceptance threshold (11 out of 14 questions to be answered) and we identify, at that point, the forecasters that belong to the top 2% (check validity of </a:t>
            </a:r>
            <a:r>
              <a:rPr lang="en-US" sz="1200" kern="1200" dirty="0" err="1" smtClean="0">
                <a:solidFill>
                  <a:schemeClr val="tx1"/>
                </a:solidFill>
                <a:effectLst/>
                <a:latin typeface="+mn-lt"/>
                <a:ea typeface="+mn-ea"/>
                <a:cs typeface="+mn-cs"/>
              </a:rPr>
              <a:t>Superforecasting</a:t>
            </a:r>
            <a:r>
              <a:rPr lang="en-US" sz="1200" kern="1200" dirty="0" smtClean="0">
                <a:solidFill>
                  <a:schemeClr val="tx1"/>
                </a:solidFill>
                <a:effectLst/>
                <a:latin typeface="+mn-lt"/>
                <a:ea typeface="+mn-ea"/>
                <a:cs typeface="+mn-cs"/>
              </a:rPr>
              <a:t> theory in the present experimental outline), 5%, 10% and 25% (top quartile) and see who among those remain within the specific pool or we face randomness in performance (time tracking of performance).</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provide below a visual analysis of the above described performance through the following metrics: </a:t>
            </a:r>
            <a:endParaRPr lang="el-GR" sz="1200" kern="1200" dirty="0" smtClean="0">
              <a:solidFill>
                <a:schemeClr val="tx1"/>
              </a:solidFill>
              <a:effectLst/>
              <a:latin typeface="+mn-lt"/>
              <a:ea typeface="+mn-ea"/>
              <a:cs typeface="+mn-cs"/>
            </a:endParaRPr>
          </a:p>
          <a:p>
            <a:pPr algn="just"/>
            <a:endParaRPr lang="en-US"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21450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graphs on the left providing the information concerning the number of forecasters per team &amp; per percentage, denote that the trained group (Team “B”) has more systematic “performers”, and the difference between the two groups increases as we increase the respective percentage. The fact that the aforementioned difference changes only above the 5% threshold, should be considered logical and anticipated, given the duration of the experiment and the number of participants. In particular, more systematic research is required, through the use of greater samples, which will identify the critical threshold, where the 2% principle (as per the GJP) starts to apply. </a:t>
            </a:r>
            <a:endParaRPr lang="el-GR" sz="1200" kern="1200" dirty="0" smtClean="0">
              <a:solidFill>
                <a:schemeClr val="tx1"/>
              </a:solidFill>
              <a:effectLst/>
              <a:latin typeface="+mn-lt"/>
              <a:ea typeface="+mn-ea"/>
              <a:cs typeface="+mn-cs"/>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baseline="0" dirty="0" smtClean="0"/>
          </a:p>
        </p:txBody>
      </p:sp>
      <p:sp>
        <p:nvSpPr>
          <p:cNvPr id="4" name="Slide Number Placeholder 3"/>
          <p:cNvSpPr>
            <a:spLocks noGrp="1"/>
          </p:cNvSpPr>
          <p:nvPr>
            <p:ph type="sldNum" sz="quarter" idx="10"/>
          </p:nvPr>
        </p:nvSpPr>
        <p:spPr/>
        <p:txBody>
          <a:bodyPr/>
          <a:lstStyle/>
          <a:p>
            <a:fld id="{EDCBDC78-7E38-40A1-BA4E-B0A1F110EDAD}"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1498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dirty="0" smtClean="0"/>
              <a:t>More than 90%</a:t>
            </a:r>
            <a:r>
              <a:rPr lang="en-US" baseline="0" dirty="0" smtClean="0"/>
              <a:t> of the audience was from Greece.</a:t>
            </a:r>
          </a:p>
          <a:p>
            <a:r>
              <a:rPr lang="en-US" baseline="0" dirty="0" smtClean="0"/>
              <a:t>Those from abroad were native speakers of the Greek language</a:t>
            </a:r>
          </a:p>
          <a:p>
            <a:endParaRPr lang="en-US" baseline="0" dirty="0" smtClean="0"/>
          </a:p>
          <a:p>
            <a:r>
              <a:rPr lang="en-US" baseline="0" dirty="0" smtClean="0"/>
              <a:t>(The forum is locked…. They will not be allowed to get in…)</a:t>
            </a:r>
            <a:endParaRPr lang="el-GR" dirty="0"/>
          </a:p>
        </p:txBody>
      </p:sp>
      <p:sp>
        <p:nvSpPr>
          <p:cNvPr id="4" name="Slide Number Placeholder 3"/>
          <p:cNvSpPr>
            <a:spLocks noGrp="1"/>
          </p:cNvSpPr>
          <p:nvPr>
            <p:ph type="sldNum" sz="quarter" idx="10"/>
          </p:nvPr>
        </p:nvSpPr>
        <p:spPr/>
        <p:txBody>
          <a:bodyPr/>
          <a:lstStyle/>
          <a:p>
            <a:fld id="{95B2C4F8-6F92-40D4-946C-E47CAF3D34D5}" type="slidenum">
              <a:rPr lang="en-CA" smtClean="0"/>
              <a:pPr/>
              <a:t>10</a:t>
            </a:fld>
            <a:endParaRPr lang="en-CA"/>
          </a:p>
        </p:txBody>
      </p:sp>
    </p:spTree>
    <p:extLst>
      <p:ext uri="{BB962C8B-B14F-4D97-AF65-F5344CB8AC3E}">
        <p14:creationId xmlns:p14="http://schemas.microsoft.com/office/powerpoint/2010/main" val="414357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dirty="0" smtClean="0"/>
              <a:t>Was based</a:t>
            </a:r>
            <a:r>
              <a:rPr lang="en-US" baseline="0" dirty="0" smtClean="0"/>
              <a:t> on the GJP and expanded to cover the needs of the current projects</a:t>
            </a:r>
          </a:p>
          <a:p>
            <a:r>
              <a:rPr lang="en-US" baseline="0" dirty="0" smtClean="0"/>
              <a:t>Several examples were drawn from the Book “</a:t>
            </a:r>
            <a:r>
              <a:rPr lang="en-US" baseline="0" dirty="0" err="1" smtClean="0"/>
              <a:t>Superforecasting</a:t>
            </a:r>
            <a:r>
              <a:rPr lang="en-US" baseline="0" dirty="0" smtClean="0"/>
              <a:t>”, </a:t>
            </a:r>
            <a:r>
              <a:rPr lang="en-US" baseline="0" dirty="0" err="1" smtClean="0"/>
              <a:t>eg</a:t>
            </a:r>
            <a:r>
              <a:rPr lang="en-US" baseline="0" dirty="0" smtClean="0"/>
              <a:t> the one with </a:t>
            </a:r>
            <a:r>
              <a:rPr lang="en-US" baseline="0" dirty="0" err="1" smtClean="0"/>
              <a:t>Yaser</a:t>
            </a:r>
            <a:r>
              <a:rPr lang="en-US" baseline="0" dirty="0" smtClean="0"/>
              <a:t> Arafat being poisoned with polonium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kern="1200" dirty="0" smtClean="0">
                <a:solidFill>
                  <a:schemeClr val="tx1"/>
                </a:solidFill>
                <a:effectLst/>
                <a:latin typeface="+mn-lt"/>
                <a:ea typeface="+mn-ea"/>
                <a:cs typeface="+mn-cs"/>
              </a:rPr>
              <a:t>The training design followed the principles of the Good Judgment Project (Chang et al., 2016). In practical terms, all participants, were randomly distributed into two groups: a) Team “A”: No Analogies, b) Team “B”: With Analogies. The training modules per group, are presented on the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construction of the training modules was an arduous effort, and had to go through several revisions. Initially a small survey was performed, to a sample of the participants (in the form of unstructured interviews), in order to derive to the optimal duration of the presentation modules with the objective to obtain maximum engagement.</a:t>
            </a:r>
          </a:p>
          <a:p>
            <a:r>
              <a:rPr lang="en-US" sz="1200" kern="1200" dirty="0" smtClean="0">
                <a:solidFill>
                  <a:schemeClr val="tx1"/>
                </a:solidFill>
                <a:effectLst/>
                <a:latin typeface="+mn-lt"/>
                <a:ea typeface="+mn-ea"/>
                <a:cs typeface="+mn-cs"/>
              </a:rPr>
              <a:t> The above survey verified the concept of “</a:t>
            </a:r>
            <a:r>
              <a:rPr lang="en-US" sz="1200" kern="1200" dirty="0" err="1" smtClean="0">
                <a:solidFill>
                  <a:schemeClr val="tx1"/>
                </a:solidFill>
                <a:effectLst/>
                <a:latin typeface="+mn-lt"/>
                <a:ea typeface="+mn-ea"/>
                <a:cs typeface="+mn-cs"/>
              </a:rPr>
              <a:t>microlearning</a:t>
            </a:r>
            <a:r>
              <a:rPr lang="en-US" sz="1200" kern="1200" dirty="0" smtClean="0">
                <a:solidFill>
                  <a:schemeClr val="tx1"/>
                </a:solidFill>
                <a:effectLst/>
                <a:latin typeface="+mn-lt"/>
                <a:ea typeface="+mn-ea"/>
                <a:cs typeface="+mn-cs"/>
              </a:rPr>
              <a:t>”  (Hug, 2007; Katsagounos &amp; </a:t>
            </a:r>
            <a:r>
              <a:rPr lang="en-US" sz="1200" kern="1200" dirty="0" err="1" smtClean="0">
                <a:solidFill>
                  <a:schemeClr val="tx1"/>
                </a:solidFill>
                <a:effectLst/>
                <a:latin typeface="+mn-lt"/>
                <a:ea typeface="+mn-ea"/>
                <a:cs typeface="+mn-cs"/>
              </a:rPr>
              <a:t>Rehrl</a:t>
            </a:r>
            <a:r>
              <a:rPr lang="en-US" sz="1200" kern="1200" dirty="0" smtClean="0">
                <a:solidFill>
                  <a:schemeClr val="tx1"/>
                </a:solidFill>
                <a:effectLst/>
                <a:latin typeface="+mn-lt"/>
                <a:ea typeface="+mn-ea"/>
                <a:cs typeface="+mn-cs"/>
              </a:rPr>
              <a:t>, 2018)   and an approximate duration of 10</a:t>
            </a:r>
            <a:r>
              <a:rPr lang="el-GR"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per module was selected as the rule of thumb. </a:t>
            </a:r>
          </a:p>
          <a:p>
            <a:r>
              <a:rPr lang="en-US" sz="1200" kern="1200" dirty="0" smtClean="0">
                <a:solidFill>
                  <a:schemeClr val="tx1"/>
                </a:solidFill>
                <a:effectLst/>
                <a:latin typeface="+mn-lt"/>
                <a:ea typeface="+mn-ea"/>
                <a:cs typeface="+mn-cs"/>
              </a:rPr>
              <a:t>Following the above duration “restrictions”, a severe content compression had to be performed in order to achieve optimal training material communication, both in terms of content completeness and comprehension. </a:t>
            </a:r>
          </a:p>
          <a:p>
            <a:r>
              <a:rPr lang="en-US" sz="1200" kern="1200" dirty="0" smtClean="0">
                <a:solidFill>
                  <a:schemeClr val="tx1"/>
                </a:solidFill>
                <a:effectLst/>
                <a:latin typeface="+mn-lt"/>
                <a:ea typeface="+mn-ea"/>
                <a:cs typeface="+mn-cs"/>
              </a:rPr>
              <a:t>Post training interviews were performed, that verified the effectiveness of the above approach in terms of content engagement, as an outcome of content comprehension and applicability.    </a:t>
            </a:r>
            <a:endParaRPr lang="el-G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is a fact that a solemnly didactic approach is not always the most fruitful, principally due to one-way communication (Chang et al., 2016; Graber, 2003). Participants were therefore receiving active feedback in the form of a Brier Score (Brier, 1950) for each question, along with their respective comparative performance ranking, relatively to the other participants. The above information, along with a continuous prompt to go through the training material before engaging to a question, was aiming to help them re-calibrate their forecasting methods and adapt towards achieving a better performance. According to (Barbara </a:t>
            </a:r>
            <a:r>
              <a:rPr lang="en-US" sz="1200" kern="1200" dirty="0" err="1" smtClean="0">
                <a:solidFill>
                  <a:schemeClr val="tx1"/>
                </a:solidFill>
                <a:effectLst/>
                <a:latin typeface="+mn-lt"/>
                <a:ea typeface="+mn-ea"/>
                <a:cs typeface="+mn-cs"/>
              </a:rPr>
              <a:t>Mellers</a:t>
            </a:r>
            <a:r>
              <a:rPr lang="en-US" sz="1200" kern="1200" dirty="0" smtClean="0">
                <a:solidFill>
                  <a:schemeClr val="tx1"/>
                </a:solidFill>
                <a:effectLst/>
                <a:latin typeface="+mn-lt"/>
                <a:ea typeface="+mn-ea"/>
                <a:cs typeface="+mn-cs"/>
              </a:rPr>
              <a:t> et al., 2014) training effects were identified to last to training periods (8-10 months duration per period).  </a:t>
            </a:r>
          </a:p>
          <a:p>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Each team had access to its dedicated training courses by</a:t>
            </a:r>
            <a:r>
              <a:rPr lang="en-US" sz="1200" kern="1200" baseline="0" dirty="0" smtClean="0">
                <a:solidFill>
                  <a:schemeClr val="tx1"/>
                </a:solidFill>
                <a:effectLst/>
                <a:latin typeface="+mn-lt"/>
                <a:ea typeface="+mn-ea"/>
                <a:cs typeface="+mn-cs"/>
              </a:rPr>
              <a:t> using a specific PW </a:t>
            </a:r>
            <a:endParaRPr lang="el-GR" sz="1200" kern="1200" dirty="0" smtClean="0">
              <a:solidFill>
                <a:schemeClr val="tx1"/>
              </a:solidFill>
              <a:effectLst/>
              <a:latin typeface="+mn-lt"/>
              <a:ea typeface="+mn-ea"/>
              <a:cs typeface="+mn-cs"/>
            </a:endParaRPr>
          </a:p>
          <a:p>
            <a:endParaRPr lang="el-GR" dirty="0"/>
          </a:p>
        </p:txBody>
      </p:sp>
      <p:sp>
        <p:nvSpPr>
          <p:cNvPr id="4" name="Slide Number Placeholder 3"/>
          <p:cNvSpPr>
            <a:spLocks noGrp="1"/>
          </p:cNvSpPr>
          <p:nvPr>
            <p:ph type="sldNum" sz="quarter" idx="10"/>
          </p:nvPr>
        </p:nvSpPr>
        <p:spPr/>
        <p:txBody>
          <a:bodyPr/>
          <a:lstStyle/>
          <a:p>
            <a:fld id="{95B2C4F8-6F92-40D4-946C-E47CAF3D34D5}" type="slidenum">
              <a:rPr lang="en-CA" smtClean="0">
                <a:solidFill>
                  <a:prstClr val="black"/>
                </a:solidFill>
              </a:rPr>
              <a:pPr/>
              <a:t>11</a:t>
            </a:fld>
            <a:endParaRPr lang="en-CA">
              <a:solidFill>
                <a:prstClr val="black"/>
              </a:solidFill>
            </a:endParaRPr>
          </a:p>
        </p:txBody>
      </p:sp>
    </p:spTree>
    <p:extLst>
      <p:ext uri="{BB962C8B-B14F-4D97-AF65-F5344CB8AC3E}">
        <p14:creationId xmlns:p14="http://schemas.microsoft.com/office/powerpoint/2010/main" val="358961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questions used for the purposes of the present project, were carefully selected by an appointed team (selection board) comprised of the three writers of the present paper and carefully selected subject matter experts, depending on the topic of each question.  </a:t>
            </a:r>
          </a:p>
          <a:p>
            <a:r>
              <a:rPr lang="en-US" sz="1200" kern="1200" dirty="0" smtClean="0">
                <a:solidFill>
                  <a:schemeClr val="tx1"/>
                </a:solidFill>
                <a:effectLst/>
                <a:latin typeface="+mn-lt"/>
                <a:ea typeface="+mn-ea"/>
                <a:cs typeface="+mn-cs"/>
              </a:rPr>
              <a:t>In practical terms, the selection board had each question formulated in a very clear layout, ruling out any information that would potentially guide the forecasters towards a specific direction. Furthermore a “Clairvoyance test” was issued for each question,  which prevented potential “ex </a:t>
            </a:r>
            <a:r>
              <a:rPr lang="en-US" sz="1200" kern="1200" dirty="0" err="1" smtClean="0">
                <a:solidFill>
                  <a:schemeClr val="tx1"/>
                </a:solidFill>
                <a:effectLst/>
                <a:latin typeface="+mn-lt"/>
                <a:ea typeface="+mn-ea"/>
                <a:cs typeface="+mn-cs"/>
              </a:rPr>
              <a:t>postfacto</a:t>
            </a:r>
            <a:r>
              <a:rPr lang="en-US" sz="1200" kern="1200" dirty="0" smtClean="0">
                <a:solidFill>
                  <a:schemeClr val="tx1"/>
                </a:solidFill>
                <a:effectLst/>
                <a:latin typeface="+mn-lt"/>
                <a:ea typeface="+mn-ea"/>
                <a:cs typeface="+mn-cs"/>
              </a:rPr>
              <a:t>” disputes for the actual outcome of the question at hand (B. </a:t>
            </a:r>
            <a:r>
              <a:rPr lang="en-US" sz="1200" kern="1200" dirty="0" err="1" smtClean="0">
                <a:solidFill>
                  <a:schemeClr val="tx1"/>
                </a:solidFill>
                <a:effectLst/>
                <a:latin typeface="+mn-lt"/>
                <a:ea typeface="+mn-ea"/>
                <a:cs typeface="+mn-cs"/>
              </a:rPr>
              <a:t>Mellers</a:t>
            </a:r>
            <a:r>
              <a:rPr lang="en-US" sz="1200" kern="1200" dirty="0" smtClean="0">
                <a:solidFill>
                  <a:schemeClr val="tx1"/>
                </a:solidFill>
                <a:effectLst/>
                <a:latin typeface="+mn-lt"/>
                <a:ea typeface="+mn-ea"/>
                <a:cs typeface="+mn-cs"/>
              </a:rPr>
              <a:t> et al., 2015).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slide we present an example of one of the questions given (translated from Greek to English):</a:t>
            </a:r>
            <a:endParaRPr lang="el-GR" sz="1200" kern="1200" dirty="0" smtClean="0">
              <a:solidFill>
                <a:schemeClr val="tx1"/>
              </a:solidFill>
              <a:effectLst/>
              <a:latin typeface="+mn-lt"/>
              <a:ea typeface="+mn-ea"/>
              <a:cs typeface="+mn-cs"/>
            </a:endParaRPr>
          </a:p>
          <a:p>
            <a:endParaRPr lang="el-GR" dirty="0" smtClean="0"/>
          </a:p>
        </p:txBody>
      </p:sp>
      <p:sp>
        <p:nvSpPr>
          <p:cNvPr id="4" name="Slide Number Placeholder 3"/>
          <p:cNvSpPr>
            <a:spLocks noGrp="1"/>
          </p:cNvSpPr>
          <p:nvPr>
            <p:ph type="sldNum" sz="quarter" idx="10"/>
          </p:nvPr>
        </p:nvSpPr>
        <p:spPr/>
        <p:txBody>
          <a:bodyPr/>
          <a:lstStyle/>
          <a:p>
            <a:fld id="{95B2C4F8-6F92-40D4-946C-E47CAF3D34D5}" type="slidenum">
              <a:rPr lang="en-CA" smtClean="0"/>
              <a:pPr/>
              <a:t>12</a:t>
            </a:fld>
            <a:endParaRPr lang="en-CA"/>
          </a:p>
        </p:txBody>
      </p:sp>
    </p:spTree>
    <p:extLst>
      <p:ext uri="{BB962C8B-B14F-4D97-AF65-F5344CB8AC3E}">
        <p14:creationId xmlns:p14="http://schemas.microsoft.com/office/powerpoint/2010/main" val="271261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Apart from the question text, several other supplementary clarifications were given to participants, primarily through the use of “neutral” resources (UN, EU, governmental entities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l-GR" dirty="0" smtClean="0"/>
          </a:p>
        </p:txBody>
      </p:sp>
      <p:sp>
        <p:nvSpPr>
          <p:cNvPr id="4" name="Slide Number Placeholder 3"/>
          <p:cNvSpPr>
            <a:spLocks noGrp="1"/>
          </p:cNvSpPr>
          <p:nvPr>
            <p:ph type="sldNum" sz="quarter" idx="10"/>
          </p:nvPr>
        </p:nvSpPr>
        <p:spPr/>
        <p:txBody>
          <a:bodyPr/>
          <a:lstStyle/>
          <a:p>
            <a:fld id="{95B2C4F8-6F92-40D4-946C-E47CAF3D34D5}" type="slidenum">
              <a:rPr lang="en-CA" smtClean="0"/>
              <a:pPr/>
              <a:t>13</a:t>
            </a:fld>
            <a:endParaRPr lang="en-CA"/>
          </a:p>
        </p:txBody>
      </p:sp>
    </p:spTree>
    <p:extLst>
      <p:ext uri="{BB962C8B-B14F-4D97-AF65-F5344CB8AC3E}">
        <p14:creationId xmlns:p14="http://schemas.microsoft.com/office/powerpoint/2010/main" val="2885094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a:xfrm>
            <a:off x="473499" y="4860687"/>
            <a:ext cx="6155478" cy="4604861"/>
          </a:xfrm>
        </p:spPr>
        <p:txBody>
          <a:bodyPr/>
          <a:lstStyle/>
          <a:p>
            <a:pPr algn="just"/>
            <a:r>
              <a:rPr lang="en-US" sz="1100" dirty="0" smtClean="0"/>
              <a:t>The literature review</a:t>
            </a:r>
            <a:r>
              <a:rPr lang="en-US" sz="1100" baseline="0" dirty="0" smtClean="0"/>
              <a:t> is primarily focused in three thematic areas: De-Biasing, Forecasting &amp; Scoring</a:t>
            </a:r>
            <a:endParaRPr lang="en-US" sz="1100" dirty="0" smtClean="0"/>
          </a:p>
          <a:p>
            <a:pPr algn="just"/>
            <a:endParaRPr lang="en-US" sz="1100" dirty="0" smtClean="0"/>
          </a:p>
          <a:p>
            <a:pPr algn="just"/>
            <a:r>
              <a:rPr lang="en-US" sz="1100" dirty="0" smtClean="0"/>
              <a:t>The</a:t>
            </a:r>
            <a:r>
              <a:rPr lang="en-US" sz="1100" dirty="0"/>
              <a:t> Director of National Intelligence (DNI) is the United States government official – subject to the authority, direction, and control of the President – required by the Intelligence Reform and Terrorism Prevention Act of 2004 to:</a:t>
            </a:r>
          </a:p>
          <a:p>
            <a:pPr algn="just"/>
            <a:r>
              <a:rPr lang="en-US" sz="1100" dirty="0"/>
              <a:t>Serve as principal advisor to the President, the National Security Council, and the Homeland Security Council about intelligence matters related to national security;</a:t>
            </a:r>
          </a:p>
          <a:p>
            <a:pPr algn="just"/>
            <a:r>
              <a:rPr lang="en-US" sz="1100" dirty="0"/>
              <a:t>Serve as head of the seventeen-member United States Intelligence Community; and Direct and oversee the National Intelligence Program.</a:t>
            </a:r>
          </a:p>
          <a:p>
            <a:pPr algn="just"/>
            <a:endParaRPr lang="en-US" sz="1100" dirty="0"/>
          </a:p>
          <a:p>
            <a:pPr algn="just"/>
            <a:r>
              <a:rPr lang="en-US" sz="1100" dirty="0"/>
              <a:t>Απ</a:t>
            </a:r>
            <a:r>
              <a:rPr lang="en-US" sz="1100" dirty="0" err="1"/>
              <a:t>οτυχί</a:t>
            </a:r>
            <a:r>
              <a:rPr lang="en-US" sz="1100" dirty="0"/>
              <a:t>α 2001 με δίδυμους πύργους</a:t>
            </a:r>
          </a:p>
          <a:p>
            <a:pPr algn="just"/>
            <a:r>
              <a:rPr lang="en-US" sz="1100" dirty="0"/>
              <a:t>Απ</a:t>
            </a:r>
            <a:r>
              <a:rPr lang="en-US" sz="1100" dirty="0" err="1"/>
              <a:t>οτυχί</a:t>
            </a:r>
            <a:r>
              <a:rPr lang="en-US" sz="1100" dirty="0"/>
              <a:t>α 2003 με πυρηνικά στο ΙΡΑΚ. http://www.newser.com/story/164620/us-uk-knew-iraq-had-no-wmds-report.html</a:t>
            </a:r>
          </a:p>
          <a:p>
            <a:pPr algn="just"/>
            <a:endParaRPr lang="en-US" sz="1100" dirty="0"/>
          </a:p>
          <a:p>
            <a:pPr algn="just"/>
            <a:r>
              <a:rPr lang="en-US" sz="1100" dirty="0"/>
              <a:t>IARPA's mission [is] to invest in high-risk/high-payoff research programs that have the potential to provide the United States with an overwhelming intelligence advantage over future adversaries."</a:t>
            </a:r>
          </a:p>
          <a:p>
            <a:pPr algn="just"/>
            <a:endParaRPr lang="en-US" sz="1100" dirty="0"/>
          </a:p>
          <a:p>
            <a:pPr algn="just"/>
            <a:r>
              <a:rPr lang="en-US" sz="1100" dirty="0" err="1"/>
              <a:t>Οργάνωσε</a:t>
            </a:r>
            <a:r>
              <a:rPr lang="en-US" sz="1100" dirty="0"/>
              <a:t> </a:t>
            </a:r>
            <a:r>
              <a:rPr lang="en-US" sz="1100" dirty="0" err="1"/>
              <a:t>έν</a:t>
            </a:r>
            <a:r>
              <a:rPr lang="en-US" sz="1100" dirty="0"/>
              <a:t>α μεγάλης κλίμακας τουρνουά σχεδιασμένο να καταγράψει την ακρίβεια ποσοτικών (με πιθανότητα) εκτιμήσεων για την πρόβλεψη σημαντικών γεγονότων ανά τον κόσμο</a:t>
            </a:r>
          </a:p>
          <a:p>
            <a:pPr algn="just"/>
            <a:r>
              <a:rPr lang="en-US" sz="1100" dirty="0" err="1"/>
              <a:t>Συμμετείχ</a:t>
            </a:r>
            <a:r>
              <a:rPr lang="en-US" sz="1100" dirty="0"/>
              <a:t>αν 5 οργανισμοί και το διαγωνισμό για 2 συνεχόμενα χρόνια τον κέρδισε με διαφορά το πανεπιστήμιο της Πενσιλβάνια με καθοδηγητή τον Philip Tetlock.</a:t>
            </a:r>
          </a:p>
          <a:p>
            <a:pPr algn="just"/>
            <a:endParaRPr lang="en-US" sz="1100" dirty="0"/>
          </a:p>
          <a:p>
            <a:pPr algn="just"/>
            <a:r>
              <a:rPr lang="en-US" sz="1100" dirty="0"/>
              <a:t>There are many cases where judgmental forecasting is the only option, such as when there is a complete lack of historical data, or when a new product is being launched, or when a new competitor enters the market, or during completely new and unique market conditions. </a:t>
            </a:r>
          </a:p>
          <a:p>
            <a:pPr algn="just"/>
            <a:endParaRPr lang="en-US" sz="1100" dirty="0"/>
          </a:p>
          <a:p>
            <a:pPr algn="just"/>
            <a:r>
              <a:rPr lang="en-US" sz="1100" dirty="0"/>
              <a:t>Bill Flack. He’s retired from a job with the U.S. Department of Agriculture, has a bachelor of science from the University of Nebraska and likes bird watching.</a:t>
            </a:r>
          </a:p>
          <a:p>
            <a:pPr algn="just"/>
            <a:endParaRPr lang="en-US" sz="1100" dirty="0"/>
          </a:p>
          <a:p>
            <a:pPr algn="just"/>
            <a:r>
              <a:rPr lang="en-US" sz="1100" dirty="0"/>
              <a:t>Flack and his fellow </a:t>
            </a:r>
            <a:r>
              <a:rPr lang="en-US" sz="1100" dirty="0" err="1"/>
              <a:t>superforecasters</a:t>
            </a:r>
            <a:r>
              <a:rPr lang="en-US" sz="1100" dirty="0"/>
              <a:t> represented the top two per cent of all volunteers in the tournament. They outperformed an official control group by 60 per cent in the project’s first year and also performed about 30 per cent better than intelligence community analysts with access to classified information. The very best of the </a:t>
            </a:r>
            <a:r>
              <a:rPr lang="en-US" sz="1100" dirty="0" err="1"/>
              <a:t>superforecasters</a:t>
            </a:r>
            <a:r>
              <a:rPr lang="en-US" sz="1100" dirty="0"/>
              <a:t> were even able to beat prediction markets, where traders bet real money on futures contracts based on the same questions, by as much as 40 per cent.</a:t>
            </a:r>
          </a:p>
          <a:p>
            <a:pPr algn="just"/>
            <a:endParaRPr lang="el-GR" sz="1100" dirty="0"/>
          </a:p>
        </p:txBody>
      </p:sp>
      <p:sp>
        <p:nvSpPr>
          <p:cNvPr id="4" name="Slide Number Placeholder 3"/>
          <p:cNvSpPr>
            <a:spLocks noGrp="1"/>
          </p:cNvSpPr>
          <p:nvPr>
            <p:ph type="sldNum" sz="quarter" idx="10"/>
          </p:nvPr>
        </p:nvSpPr>
        <p:spPr/>
        <p:txBody>
          <a:bodyPr/>
          <a:lstStyle/>
          <a:p>
            <a:fld id="{EDCBDC78-7E38-40A1-BA4E-B0A1F110EDAD}" type="slidenum">
              <a:rPr lang="en-US" smtClean="0"/>
              <a:t>14</a:t>
            </a:fld>
            <a:endParaRPr lang="en-US" dirty="0"/>
          </a:p>
        </p:txBody>
      </p:sp>
    </p:spTree>
    <p:extLst>
      <p:ext uri="{BB962C8B-B14F-4D97-AF65-F5344CB8AC3E}">
        <p14:creationId xmlns:p14="http://schemas.microsoft.com/office/powerpoint/2010/main" val="9813407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2130427"/>
            <a:ext cx="103632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896600" y="152400"/>
            <a:ext cx="1066800" cy="1066800"/>
          </a:xfrm>
          <a:prstGeom prst="rect">
            <a:avLst/>
          </a:prstGeom>
        </p:spPr>
      </p:pic>
      <p:pic>
        <p:nvPicPr>
          <p:cNvPr id="10" name="Picture 9"/>
          <p:cNvPicPr>
            <a:picLocks noChangeAspect="1"/>
          </p:cNvPicPr>
          <p:nvPr userDrawn="1"/>
        </p:nvPicPr>
        <p:blipFill>
          <a:blip r:embed="rId4"/>
          <a:stretch>
            <a:fillRect/>
          </a:stretch>
        </p:blipFill>
        <p:spPr>
          <a:xfrm>
            <a:off x="214905" y="5441952"/>
            <a:ext cx="1398989" cy="9144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556556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1501870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Shape 30"/>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32516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475275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573134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89794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2899873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134433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13" name="Picture 12"/>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896600" y="152400"/>
            <a:ext cx="1066800" cy="10668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356331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834414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7174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40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141418" y="387201"/>
            <a:ext cx="1422400" cy="10668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4/5/2019</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0144" y="6406785"/>
            <a:ext cx="273657" cy="264255"/>
          </a:xfrm>
          <a:prstGeom prst="rect">
            <a:avLst/>
          </a:prstGeom>
          <a:ln w="12700">
            <a:miter lim="400000"/>
          </a:ln>
        </p:spPr>
        <p:txBody>
          <a:bodyPr wrap="none" lIns="45719" rIns="45719" anchor="ctr">
            <a:spAutoFit/>
          </a:bodyPr>
          <a:lstStyle>
            <a:lvl1pPr algn="r">
              <a:defRPr sz="1200">
                <a:solidFill>
                  <a:srgbClr val="888888"/>
                </a:solidFill>
                <a:latin typeface="Arial"/>
                <a:ea typeface="Arial"/>
                <a:cs typeface="Arial"/>
                <a:sym typeface="Arial"/>
              </a:defRPr>
            </a:lvl1pPr>
          </a:lstStyle>
          <a:p>
            <a:pPr hangingPunct="0"/>
            <a:fld id="{86CB4B4D-7CA3-9044-876B-883B54F8677D}" type="slidenum">
              <a:rPr kern="0"/>
              <a:pPr hangingPunct="0"/>
              <a:t>‹#›</a:t>
            </a:fld>
            <a:endParaRPr kern="0"/>
          </a:p>
        </p:txBody>
      </p:sp>
    </p:spTree>
    <p:extLst>
      <p:ext uri="{BB962C8B-B14F-4D97-AF65-F5344CB8AC3E}">
        <p14:creationId xmlns:p14="http://schemas.microsoft.com/office/powerpoint/2010/main" val="2586687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mailto:ilias.k75@gmail.com?subject=" TargetMode="External"/><Relationship Id="rId3" Type="http://schemas.openxmlformats.org/officeDocument/2006/relationships/hyperlink" Target="http://c-the-future.boards.net/"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hyperlink" Target="mailto:ilias.k75@gmail.com?subjec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reaties.un.org/Pages/CNs.aspx?cnTab=tab1&amp;clang=_en" TargetMode="External"/><Relationship Id="rId7" Type="http://schemas.openxmlformats.org/officeDocument/2006/relationships/hyperlink" Target="mailto:ilias.k75@gmail.com?subjec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ypeka.gr/LinkClick.aspx?fileticket=+Z9LThYNEvI=&amp;tabid=442&amp;language=el-GR%20" TargetMode="External"/><Relationship Id="rId4" Type="http://schemas.openxmlformats.org/officeDocument/2006/relationships/hyperlink" Target="http://www.ypeka.gr/Default.aspx?tabid=226&amp;locale=el-GR&amp;language=en-US%20"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mailto:ilias.k75@gmail.com?subject=" TargetMode="External"/><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emf"/><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mailto:ilias.k75@gmail.com?subject=" TargetMode="External"/><Relationship Id="rId4" Type="http://schemas.openxmlformats.org/officeDocument/2006/relationships/diagramData" Target="../diagrams/data1.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mailto:ilias.k75@gmail.com?subjec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mailto:ilias.k75@gmail.com?subject=" TargetMode="External"/><Relationship Id="rId5" Type="http://schemas.openxmlformats.org/officeDocument/2006/relationships/image" Target="../media/image1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mailto:ilias.k75@gmail.com?subject="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hyperlink" Target="mailto:ilias.k75@gmail.com?subjec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hyperlink" Target="mailto:ilias.k75@gmail.com?subjec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mailto:ilias.k75@gmail.com?subjec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mailto:ilias.k75@gmail.com?subjec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mailto:ilias.k75@gmail.com?subjec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mailto:ilias.k75@gmail.com?subjec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hyperlink" Target="mailto:ilias.k75@gmail.com?subjec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hyperlink" Target="mailto:ilias.k75@gmail.com?subjec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hyperlink" Target="mailto:ilias.k75@gmail.com?subjec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hyperlink" Target="mailto:ilias.k75@gmail.com?subjec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mailto:ilias.k75@gmail.com?subject=" TargetMode="Externa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mailto:ilias.k75@gmail.com?subjec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hyperlink" Target="mailto:ilias.k75@gmail.com?subjec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mailto:ilias.k75@gmail.com?subjec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mailto:ilias.k75@gmail.com?subjec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mailto:ilias.k75@gmail.com?subjec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ilias.k75@gmail.com?subje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mailto:ilias.k75@gmail.com?subject=" TargetMode="External"/><Relationship Id="rId5" Type="http://schemas.microsoft.com/office/2007/relationships/hdphoto" Target="../media/hdphoto2.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Shape 119"/>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pPr hangingPunct="0"/>
            <a:endParaRPr kern="0">
              <a:solidFill>
                <a:srgbClr val="000000"/>
              </a:solidFill>
              <a:latin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02197">
            <a:off x="-445358" y="1118765"/>
            <a:ext cx="4129247" cy="1775577"/>
          </a:xfrm>
          <a:prstGeom prst="rect">
            <a:avLst/>
          </a:prstGeom>
        </p:spPr>
      </p:pic>
      <p:sp>
        <p:nvSpPr>
          <p:cNvPr id="4" name="Rectangle 3"/>
          <p:cNvSpPr/>
          <p:nvPr/>
        </p:nvSpPr>
        <p:spPr>
          <a:xfrm>
            <a:off x="5715000" y="456724"/>
            <a:ext cx="6096000" cy="3200876"/>
          </a:xfrm>
          <a:prstGeom prst="rect">
            <a:avLst/>
          </a:prstGeom>
        </p:spPr>
        <p:txBody>
          <a:bodyPr>
            <a:spAutoFit/>
          </a:bodyPr>
          <a:lstStyle/>
          <a:p>
            <a:pPr algn="ctr"/>
            <a:r>
              <a:rPr lang="en-GB" sz="3200" b="1" dirty="0">
                <a:solidFill>
                  <a:schemeClr val="bg1"/>
                </a:solidFill>
              </a:rPr>
              <a:t>Looking for the needle in the </a:t>
            </a:r>
            <a:r>
              <a:rPr lang="en-GB" sz="3200" b="1" dirty="0" smtClean="0">
                <a:solidFill>
                  <a:schemeClr val="bg1"/>
                </a:solidFill>
              </a:rPr>
              <a:t>haystack</a:t>
            </a:r>
            <a:endParaRPr lang="en-GB" sz="3200" dirty="0">
              <a:solidFill>
                <a:schemeClr val="bg1"/>
              </a:solidFill>
            </a:endParaRPr>
          </a:p>
          <a:p>
            <a:pPr algn="ctr"/>
            <a:r>
              <a:rPr lang="en-GB" sz="3200" dirty="0">
                <a:solidFill>
                  <a:schemeClr val="bg1"/>
                </a:solidFill>
              </a:rPr>
              <a:t>Evidence of the </a:t>
            </a:r>
            <a:r>
              <a:rPr lang="en-GB" sz="3200" dirty="0" err="1">
                <a:solidFill>
                  <a:schemeClr val="bg1"/>
                </a:solidFill>
              </a:rPr>
              <a:t>superforecasting</a:t>
            </a:r>
            <a:r>
              <a:rPr lang="en-GB" sz="3200" dirty="0">
                <a:solidFill>
                  <a:schemeClr val="bg1"/>
                </a:solidFill>
              </a:rPr>
              <a:t> hypothesis when time and samples are limited</a:t>
            </a:r>
          </a:p>
          <a:p>
            <a:r>
              <a:rPr lang="en-GB" sz="2000" dirty="0"/>
              <a:t> </a:t>
            </a:r>
          </a:p>
          <a:p>
            <a:pPr algn="ctr"/>
            <a:r>
              <a:rPr lang="en-US" b="1" dirty="0" smtClean="0">
                <a:ln/>
                <a:solidFill>
                  <a:schemeClr val="bg1">
                    <a:lumMod val="85000"/>
                  </a:schemeClr>
                </a:solidFill>
              </a:rPr>
              <a:t>.</a:t>
            </a:r>
            <a:endParaRPr lang="en-US" b="1" dirty="0">
              <a:ln/>
              <a:solidFill>
                <a:schemeClr val="bg1">
                  <a:lumMod val="85000"/>
                </a:schemeClr>
              </a:solidFill>
            </a:endParaRPr>
          </a:p>
        </p:txBody>
      </p:sp>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245382" y="0"/>
            <a:ext cx="762000" cy="762000"/>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r="62549"/>
          <a:stretch/>
        </p:blipFill>
        <p:spPr>
          <a:xfrm>
            <a:off x="-762000" y="-381000"/>
            <a:ext cx="2133600" cy="2234135"/>
          </a:xfrm>
          <a:prstGeom prst="rect">
            <a:avLst/>
          </a:prstGeom>
        </p:spPr>
      </p:pic>
      <p:pic>
        <p:nvPicPr>
          <p:cNvPr id="2" name="Picture 1"/>
          <p:cNvPicPr>
            <a:picLocks noChangeAspect="1"/>
          </p:cNvPicPr>
          <p:nvPr/>
        </p:nvPicPr>
        <p:blipFill>
          <a:blip r:embed="rId7"/>
          <a:stretch>
            <a:fillRect/>
          </a:stretch>
        </p:blipFill>
        <p:spPr>
          <a:xfrm>
            <a:off x="0" y="5943090"/>
            <a:ext cx="5943600" cy="896208"/>
          </a:xfrm>
          <a:prstGeom prst="rect">
            <a:avLst/>
          </a:prstGeom>
        </p:spPr>
      </p:pic>
      <p:pic>
        <p:nvPicPr>
          <p:cNvPr id="8" name="Picture 7"/>
          <p:cNvPicPr>
            <a:picLocks noChangeAspect="1"/>
          </p:cNvPicPr>
          <p:nvPr/>
        </p:nvPicPr>
        <p:blipFill>
          <a:blip r:embed="rId8"/>
          <a:stretch>
            <a:fillRect/>
          </a:stretch>
        </p:blipFill>
        <p:spPr>
          <a:xfrm>
            <a:off x="2204940" y="5152584"/>
            <a:ext cx="3738660" cy="867215"/>
          </a:xfrm>
          <a:prstGeom prst="rect">
            <a:avLst/>
          </a:prstGeom>
        </p:spPr>
      </p:pic>
      <p:pic>
        <p:nvPicPr>
          <p:cNvPr id="9" name="Picture 8"/>
          <p:cNvPicPr>
            <a:picLocks noChangeAspect="1"/>
          </p:cNvPicPr>
          <p:nvPr/>
        </p:nvPicPr>
        <p:blipFill>
          <a:blip r:embed="rId9"/>
          <a:stretch>
            <a:fillRect/>
          </a:stretch>
        </p:blipFill>
        <p:spPr>
          <a:xfrm>
            <a:off x="0" y="5091258"/>
            <a:ext cx="2152462" cy="942684"/>
          </a:xfrm>
          <a:prstGeom prst="rect">
            <a:avLst/>
          </a:prstGeom>
        </p:spPr>
      </p:pic>
      <p:pic>
        <p:nvPicPr>
          <p:cNvPr id="5" name="Picture 4"/>
          <p:cNvPicPr>
            <a:picLocks noChangeAspect="1"/>
          </p:cNvPicPr>
          <p:nvPr/>
        </p:nvPicPr>
        <p:blipFill>
          <a:blip r:embed="rId10"/>
          <a:stretch>
            <a:fillRect/>
          </a:stretch>
        </p:blipFill>
        <p:spPr>
          <a:xfrm>
            <a:off x="5783725" y="3249581"/>
            <a:ext cx="5611772" cy="1745455"/>
          </a:xfrm>
          <a:prstGeom prst="rect">
            <a:avLst/>
          </a:prstGeom>
        </p:spPr>
      </p:pic>
    </p:spTree>
    <p:extLst>
      <p:ext uri="{BB962C8B-B14F-4D97-AF65-F5344CB8AC3E}">
        <p14:creationId xmlns:p14="http://schemas.microsoft.com/office/powerpoint/2010/main" val="380596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72978" y="301653"/>
            <a:ext cx="5867400" cy="101566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Web </a:t>
            </a:r>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Interface</a:t>
            </a:r>
            <a:endPar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7AB7DAF-7520-47C6-A36E-C34D2AFDE345}" type="slidenum">
              <a:rPr lang="en-CA" smtClean="0">
                <a:solidFill>
                  <a:prstClr val="black">
                    <a:tint val="75000"/>
                  </a:prstClr>
                </a:solidFill>
              </a:rPr>
              <a:pPr/>
              <a:t>10</a:t>
            </a:fld>
            <a:endParaRPr lang="en-CA">
              <a:solidFill>
                <a:prstClr val="black">
                  <a:tint val="75000"/>
                </a:prstClr>
              </a:solidFill>
            </a:endParaRPr>
          </a:p>
        </p:txBody>
      </p:sp>
      <p:sp>
        <p:nvSpPr>
          <p:cNvPr id="12" name="TextBox 11"/>
          <p:cNvSpPr txBox="1"/>
          <p:nvPr/>
        </p:nvSpPr>
        <p:spPr>
          <a:xfrm>
            <a:off x="7440378" y="1455113"/>
            <a:ext cx="4751622" cy="400110"/>
          </a:xfrm>
          <a:prstGeom prst="rect">
            <a:avLst/>
          </a:prstGeom>
          <a:noFill/>
        </p:spPr>
        <p:txBody>
          <a:bodyPr wrap="none" rtlCol="0">
            <a:spAutoFit/>
          </a:bodyPr>
          <a:lstStyle/>
          <a:p>
            <a:r>
              <a:rPr lang="en-US" sz="2000" b="1" dirty="0">
                <a:solidFill>
                  <a:srgbClr val="002060"/>
                </a:solidFill>
                <a:latin typeface="Dotum" panose="020B0600000101010101" pitchFamily="34" charset="-127"/>
                <a:ea typeface="Dotum" panose="020B0600000101010101" pitchFamily="34" charset="-127"/>
              </a:rPr>
              <a:t>URL</a:t>
            </a:r>
            <a:r>
              <a:rPr lang="en-US" sz="2000" dirty="0">
                <a:latin typeface="Dotum" panose="020B0600000101010101" pitchFamily="34" charset="-127"/>
                <a:ea typeface="Dotum" panose="020B0600000101010101" pitchFamily="34" charset="-127"/>
              </a:rPr>
              <a:t>: </a:t>
            </a:r>
            <a:r>
              <a:rPr lang="en-US" sz="2000" dirty="0">
                <a:latin typeface="Dotum" panose="020B0600000101010101" pitchFamily="34" charset="-127"/>
                <a:ea typeface="Dotum" panose="020B0600000101010101" pitchFamily="34" charset="-127"/>
                <a:hlinkClick r:id="rId3"/>
              </a:rPr>
              <a:t>http://c-the-future.boards.net/</a:t>
            </a:r>
            <a:endParaRPr lang="el-GR" sz="2000" dirty="0">
              <a:latin typeface="Dotum" panose="020B0600000101010101" pitchFamily="34" charset="-127"/>
              <a:ea typeface="Dotum" panose="020B0600000101010101" pitchFamily="34" charset="-127"/>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1175" y="1993020"/>
            <a:ext cx="2486025" cy="44196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5072" y="1993020"/>
            <a:ext cx="2565102" cy="456018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1493" y="1993020"/>
            <a:ext cx="2486025" cy="4419600"/>
          </a:xfrm>
          <a:prstGeom prst="rect">
            <a:avLst/>
          </a:prstGeom>
        </p:spPr>
      </p:pic>
      <p:sp>
        <p:nvSpPr>
          <p:cNvPr id="9" name="Rectangle 8"/>
          <p:cNvSpPr/>
          <p:nvPr/>
        </p:nvSpPr>
        <p:spPr>
          <a:xfrm rot="16200000">
            <a:off x="1100318" y="3818099"/>
            <a:ext cx="3679918" cy="769441"/>
          </a:xfrm>
          <a:prstGeom prst="rect">
            <a:avLst/>
          </a:prstGeom>
          <a:noFill/>
        </p:spPr>
        <p:txBody>
          <a:bodyPr wrap="none" lIns="91440" tIns="45720" rIns="91440" bIns="4572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Mobile version</a:t>
            </a:r>
          </a:p>
        </p:txBody>
      </p:sp>
      <p:sp>
        <p:nvSpPr>
          <p:cNvPr id="5" name="Rectangle 4"/>
          <p:cNvSpPr/>
          <p:nvPr/>
        </p:nvSpPr>
        <p:spPr>
          <a:xfrm>
            <a:off x="3533775" y="3352800"/>
            <a:ext cx="2486025"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5"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6"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8"/>
            </a:endParaRPr>
          </a:p>
        </p:txBody>
      </p:sp>
    </p:spTree>
    <p:extLst>
      <p:ext uri="{BB962C8B-B14F-4D97-AF65-F5344CB8AC3E}">
        <p14:creationId xmlns:p14="http://schemas.microsoft.com/office/powerpoint/2010/main" val="426813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5800" y="228600"/>
            <a:ext cx="5867400" cy="101566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dirty="0" smtClean="0">
                <a:solidFill>
                  <a:srgbClr val="2D4452"/>
                </a:solidFill>
                <a:effectLst>
                  <a:outerShdw blurRad="50800" dist="38100" dir="5400000" sx="102000" sy="102000" algn="t" rotWithShape="0">
                    <a:prstClr val="white">
                      <a:lumMod val="50000"/>
                      <a:alpha val="40000"/>
                    </a:prstClr>
                  </a:outerShdw>
                </a:effectLst>
                <a:latin typeface="Times New Roman" panose="02020603050405020304" pitchFamily="18" charset="0"/>
                <a:ea typeface="Bradley Hand ITC TT-Bold"/>
                <a:cs typeface="Times New Roman" panose="02020603050405020304" pitchFamily="18" charset="0"/>
              </a:rPr>
              <a:t>Training</a:t>
            </a:r>
            <a:endParaRPr lang="en-US" sz="6000" b="1" dirty="0">
              <a:solidFill>
                <a:srgbClr val="2D4452"/>
              </a:solidFill>
              <a:effectLst>
                <a:outerShdw blurRad="50800" dist="38100" dir="5400000" sx="102000" sy="102000" algn="t" rotWithShape="0">
                  <a:prstClr val="white">
                    <a:lumMod val="50000"/>
                    <a:alpha val="40000"/>
                  </a:prstClr>
                </a:outerShdw>
              </a:effectLst>
              <a:latin typeface="Times New Roman" panose="02020603050405020304" pitchFamily="18" charset="0"/>
              <a:ea typeface="Bradley Hand ITC TT-Bold"/>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7AB7DAF-7520-47C6-A36E-C34D2AFDE345}" type="slidenum">
              <a:rPr lang="en-CA" smtClean="0">
                <a:solidFill>
                  <a:prstClr val="black">
                    <a:tint val="75000"/>
                  </a:prstClr>
                </a:solidFill>
              </a:rPr>
              <a:pPr/>
              <a:t>11</a:t>
            </a:fld>
            <a:endParaRPr lang="en-CA">
              <a:solidFill>
                <a:prstClr val="black">
                  <a:tint val="75000"/>
                </a:prstClr>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709" t="56555" r="14368" b="13368"/>
          <a:stretch/>
        </p:blipFill>
        <p:spPr>
          <a:xfrm>
            <a:off x="0" y="2514600"/>
            <a:ext cx="2120900" cy="1621865"/>
          </a:xfrm>
          <a:prstGeom prst="rect">
            <a:avLst/>
          </a:prstGeom>
        </p:spPr>
      </p:pic>
      <p:sp>
        <p:nvSpPr>
          <p:cNvPr id="15"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6"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8" name="Picture 7"/>
          <p:cNvPicPr>
            <a:picLocks noChangeAspect="1"/>
          </p:cNvPicPr>
          <p:nvPr/>
        </p:nvPicPr>
        <p:blipFill>
          <a:blip r:embed="rId5"/>
          <a:stretch>
            <a:fillRect/>
          </a:stretch>
        </p:blipFill>
        <p:spPr>
          <a:xfrm>
            <a:off x="2444829" y="1828800"/>
            <a:ext cx="9213771" cy="3410712"/>
          </a:xfrm>
          <a:prstGeom prst="rect">
            <a:avLst/>
          </a:prstGeom>
        </p:spPr>
      </p:pic>
    </p:spTree>
    <p:extLst>
      <p:ext uri="{BB962C8B-B14F-4D97-AF65-F5344CB8AC3E}">
        <p14:creationId xmlns:p14="http://schemas.microsoft.com/office/powerpoint/2010/main" val="147031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7400" y="207876"/>
            <a:ext cx="4738798"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The questions</a:t>
            </a:r>
          </a:p>
        </p:txBody>
      </p:sp>
      <p:sp>
        <p:nvSpPr>
          <p:cNvPr id="2" name="Slide Number Placeholder 1"/>
          <p:cNvSpPr>
            <a:spLocks noGrp="1"/>
          </p:cNvSpPr>
          <p:nvPr>
            <p:ph type="sldNum" sz="quarter" idx="12"/>
          </p:nvPr>
        </p:nvSpPr>
        <p:spPr/>
        <p:txBody>
          <a:bodyPr/>
          <a:lstStyle/>
          <a:p>
            <a:fld id="{F7AB7DAF-7520-47C6-A36E-C34D2AFDE345}" type="slidenum">
              <a:rPr lang="en-CA" smtClean="0">
                <a:solidFill>
                  <a:prstClr val="black">
                    <a:tint val="75000"/>
                  </a:prstClr>
                </a:solidFill>
              </a:rPr>
              <a:pPr/>
              <a:t>12</a:t>
            </a:fld>
            <a:endParaRPr lang="en-CA">
              <a:solidFill>
                <a:prstClr val="black">
                  <a:tint val="75000"/>
                </a:prstClr>
              </a:solidFill>
            </a:endParaRPr>
          </a:p>
        </p:txBody>
      </p:sp>
      <p:sp>
        <p:nvSpPr>
          <p:cNvPr id="6" name="TextBox 5"/>
          <p:cNvSpPr txBox="1"/>
          <p:nvPr/>
        </p:nvSpPr>
        <p:spPr>
          <a:xfrm>
            <a:off x="2590800" y="1406506"/>
            <a:ext cx="8807824" cy="3416320"/>
          </a:xfrm>
          <a:prstGeom prst="rect">
            <a:avLst/>
          </a:prstGeom>
          <a:noFill/>
        </p:spPr>
        <p:txBody>
          <a:bodyPr wrap="square" rtlCol="0">
            <a:spAutoFit/>
          </a:bodyPr>
          <a:lstStyle/>
          <a:p>
            <a:pPr algn="ctr"/>
            <a:endParaRPr lang="en-US" sz="3600" dirty="0">
              <a:solidFill>
                <a:srgbClr val="002060"/>
              </a:solidFill>
              <a:latin typeface="Arial" panose="020B0604020202020204" pitchFamily="34" charset="0"/>
              <a:cs typeface="Arial" panose="020B0604020202020204" pitchFamily="34" charset="0"/>
            </a:endParaRPr>
          </a:p>
          <a:p>
            <a:pPr algn="just"/>
            <a:r>
              <a:rPr lang="en-US" sz="3600" dirty="0">
                <a:solidFill>
                  <a:srgbClr val="002060"/>
                </a:solidFill>
                <a:latin typeface="Arial" panose="020B0604020202020204" pitchFamily="34" charset="0"/>
                <a:cs typeface="Arial" panose="020B0604020202020204" pitchFamily="34" charset="0"/>
              </a:rPr>
              <a:t>Will the United States of America submit by May 30</a:t>
            </a:r>
            <a:r>
              <a:rPr lang="en-US" sz="3600" baseline="30000" dirty="0">
                <a:solidFill>
                  <a:srgbClr val="002060"/>
                </a:solidFill>
                <a:latin typeface="Arial" panose="020B0604020202020204" pitchFamily="34" charset="0"/>
                <a:cs typeface="Arial" panose="020B0604020202020204" pitchFamily="34" charset="0"/>
              </a:rPr>
              <a:t>th</a:t>
            </a:r>
            <a:r>
              <a:rPr lang="en-US" sz="3600" dirty="0">
                <a:solidFill>
                  <a:srgbClr val="002060"/>
                </a:solidFill>
                <a:latin typeface="Arial" panose="020B0604020202020204" pitchFamily="34" charset="0"/>
                <a:cs typeface="Arial" panose="020B0604020202020204" pitchFamily="34" charset="0"/>
              </a:rPr>
              <a:t> 2017 an official request to withdraw from the United Nations Framework Convention on Climate Change (UNFCCC)?</a:t>
            </a:r>
            <a:endParaRPr lang="el-GR" sz="3600" dirty="0">
              <a:solidFill>
                <a:srgbClr val="00206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2"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3"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401862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AB7DAF-7520-47C6-A36E-C34D2AFDE345}" type="slidenum">
              <a:rPr lang="en-CA" smtClean="0">
                <a:solidFill>
                  <a:prstClr val="black">
                    <a:tint val="75000"/>
                  </a:prstClr>
                </a:solidFill>
              </a:rPr>
              <a:pPr/>
              <a:t>13</a:t>
            </a:fld>
            <a:endParaRPr lang="en-CA">
              <a:solidFill>
                <a:prstClr val="black">
                  <a:tint val="75000"/>
                </a:prstClr>
              </a:solidFill>
            </a:endParaRPr>
          </a:p>
        </p:txBody>
      </p:sp>
      <p:sp>
        <p:nvSpPr>
          <p:cNvPr id="6" name="TextBox 5"/>
          <p:cNvSpPr txBox="1"/>
          <p:nvPr/>
        </p:nvSpPr>
        <p:spPr>
          <a:xfrm>
            <a:off x="2514600" y="1656576"/>
            <a:ext cx="8807824" cy="5201424"/>
          </a:xfrm>
          <a:prstGeom prst="rect">
            <a:avLst/>
          </a:prstGeom>
          <a:noFill/>
        </p:spPr>
        <p:txBody>
          <a:bodyPr wrap="square" rtlCol="0">
            <a:spAutoFit/>
          </a:bodyPr>
          <a:lstStyle/>
          <a:p>
            <a:pPr algn="ctr"/>
            <a:r>
              <a:rPr lang="en-US" sz="2800" dirty="0" smtClean="0">
                <a:solidFill>
                  <a:srgbClr val="002060"/>
                </a:solidFill>
                <a:latin typeface="Arial" panose="020B0604020202020204" pitchFamily="34" charset="0"/>
                <a:cs typeface="Arial" panose="020B0604020202020204" pitchFamily="34" charset="0"/>
              </a:rPr>
              <a:t> According </a:t>
            </a:r>
            <a:r>
              <a:rPr lang="en-US" sz="2800" dirty="0">
                <a:solidFill>
                  <a:srgbClr val="002060"/>
                </a:solidFill>
                <a:latin typeface="Arial" panose="020B0604020202020204" pitchFamily="34" charset="0"/>
                <a:cs typeface="Arial" panose="020B0604020202020204" pitchFamily="34" charset="0"/>
              </a:rPr>
              <a:t>to Article 25 of the aforementioned Framework Convention, </a:t>
            </a:r>
            <a:r>
              <a:rPr lang="en-US" sz="2800" i="1" dirty="0">
                <a:solidFill>
                  <a:srgbClr val="002060"/>
                </a:solidFill>
                <a:latin typeface="Arial" panose="020B0604020202020204" pitchFamily="34" charset="0"/>
                <a:cs typeface="Arial" panose="020B0604020202020204" pitchFamily="34" charset="0"/>
              </a:rPr>
              <a:t>“</a:t>
            </a:r>
            <a:r>
              <a:rPr lang="en-US" sz="2800" i="1" dirty="0">
                <a:solidFill>
                  <a:srgbClr val="0070C0"/>
                </a:solidFill>
                <a:latin typeface="Arial" panose="020B0604020202020204" pitchFamily="34" charset="0"/>
                <a:cs typeface="Arial" panose="020B0604020202020204" pitchFamily="34" charset="0"/>
              </a:rPr>
              <a:t>…withdrawal shall take effect upon expiry of one year from the date of receipt by the Depositary of the notification of withdrawal..</a:t>
            </a:r>
            <a:r>
              <a:rPr lang="en-US" sz="2800" dirty="0">
                <a:solidFill>
                  <a:srgbClr val="0070C0"/>
                </a:solidFill>
                <a:latin typeface="Arial" panose="020B0604020202020204" pitchFamily="34" charset="0"/>
                <a:cs typeface="Arial" panose="020B0604020202020204" pitchFamily="34" charset="0"/>
              </a:rPr>
              <a:t>.</a:t>
            </a:r>
            <a:r>
              <a:rPr lang="en-US" sz="2800" dirty="0">
                <a:solidFill>
                  <a:srgbClr val="002060"/>
                </a:solidFill>
                <a:latin typeface="Arial" panose="020B0604020202020204" pitchFamily="34" charset="0"/>
                <a:cs typeface="Arial" panose="020B0604020202020204" pitchFamily="34" charset="0"/>
              </a:rPr>
              <a:t>”. </a:t>
            </a:r>
          </a:p>
          <a:p>
            <a:endParaRPr lang="el-GR" sz="2800" dirty="0">
              <a:solidFill>
                <a:srgbClr val="002060"/>
              </a:solidFill>
              <a:latin typeface="Arial" panose="020B0604020202020204" pitchFamily="34" charset="0"/>
              <a:cs typeface="Arial" panose="020B0604020202020204" pitchFamily="34" charset="0"/>
            </a:endParaRPr>
          </a:p>
          <a:p>
            <a:r>
              <a:rPr lang="en-US" sz="2800" dirty="0">
                <a:solidFill>
                  <a:srgbClr val="002060"/>
                </a:solidFill>
                <a:latin typeface="Arial" panose="020B0604020202020204" pitchFamily="34" charset="0"/>
                <a:cs typeface="Arial" panose="020B0604020202020204" pitchFamily="34" charset="0"/>
              </a:rPr>
              <a:t>Verification of withdrawal request submission will be performed through the UN’s respective official site:</a:t>
            </a:r>
            <a:endParaRPr lang="el-GR" sz="28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u="sng" dirty="0">
                <a:solidFill>
                  <a:srgbClr val="002060"/>
                </a:solidFill>
                <a:latin typeface="Arial" panose="020B0604020202020204" pitchFamily="34" charset="0"/>
                <a:cs typeface="Arial" panose="020B0604020202020204" pitchFamily="34" charset="0"/>
                <a:hlinkClick r:id="rId3"/>
              </a:rPr>
              <a:t>https://treaties.un.org/Pages/CNs.aspx?cnTab=tab1&amp;clang=_en</a:t>
            </a:r>
            <a:r>
              <a:rPr lang="en-US" sz="2000" dirty="0">
                <a:solidFill>
                  <a:srgbClr val="002060"/>
                </a:solidFill>
                <a:latin typeface="Arial" panose="020B0604020202020204" pitchFamily="34" charset="0"/>
                <a:cs typeface="Arial" panose="020B0604020202020204" pitchFamily="34" charset="0"/>
              </a:rPr>
              <a:t>.  </a:t>
            </a:r>
            <a:endParaRPr lang="el-GR" sz="2000"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rgbClr val="002060"/>
                </a:solidFill>
                <a:latin typeface="Arial" panose="020B0604020202020204" pitchFamily="34" charset="0"/>
                <a:cs typeface="Arial" panose="020B0604020202020204" pitchFamily="34" charset="0"/>
              </a:rPr>
              <a:t>Supplementary information concerning UNFCCC can be retrieved from the Hellenic Ministry’s for Environment and Energy official website at:</a:t>
            </a:r>
            <a:endParaRPr lang="el-GR" sz="2000" dirty="0">
              <a:solidFill>
                <a:srgbClr val="00206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u="sng" dirty="0">
                <a:solidFill>
                  <a:srgbClr val="002060"/>
                </a:solidFill>
                <a:latin typeface="Arial" panose="020B0604020202020204" pitchFamily="34" charset="0"/>
                <a:cs typeface="Arial" panose="020B0604020202020204" pitchFamily="34" charset="0"/>
                <a:hlinkClick r:id="rId4"/>
              </a:rPr>
              <a:t>http://www.ypeka.gr/Default.aspx?tabid=226&amp;locale=el-GR&amp;language=en-US</a:t>
            </a:r>
            <a:r>
              <a:rPr lang="en-US" sz="1600" dirty="0">
                <a:solidFill>
                  <a:srgbClr val="002060"/>
                </a:solidFill>
                <a:latin typeface="Arial" panose="020B0604020202020204" pitchFamily="34" charset="0"/>
                <a:cs typeface="Arial" panose="020B0604020202020204" pitchFamily="34" charset="0"/>
              </a:rPr>
              <a:t> </a:t>
            </a:r>
            <a:endParaRPr lang="el-GR" sz="1600" dirty="0">
              <a:solidFill>
                <a:srgbClr val="00206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u="sng" dirty="0">
                <a:solidFill>
                  <a:srgbClr val="002060"/>
                </a:solidFill>
                <a:latin typeface="Arial" panose="020B0604020202020204" pitchFamily="34" charset="0"/>
                <a:cs typeface="Arial" panose="020B0604020202020204" pitchFamily="34" charset="0"/>
                <a:hlinkClick r:id="rId5"/>
              </a:rPr>
              <a:t>http://www.ypeka.gr/LinkClick.aspx?fileticket=%2bZ9LThYNEvI%3d&amp;tabid=442&amp;language=el-GR</a:t>
            </a:r>
            <a:r>
              <a:rPr lang="en-US" sz="1600" dirty="0">
                <a:solidFill>
                  <a:srgbClr val="002060"/>
                </a:solidFill>
                <a:latin typeface="Arial" panose="020B0604020202020204" pitchFamily="34" charset="0"/>
                <a:cs typeface="Arial" panose="020B0604020202020204" pitchFamily="34" charset="0"/>
              </a:rPr>
              <a:t> </a:t>
            </a:r>
            <a:endParaRPr lang="el-GR" sz="1600" dirty="0">
              <a:solidFill>
                <a:srgbClr val="002060"/>
              </a:solidFill>
              <a:latin typeface="Arial" panose="020B0604020202020204" pitchFamily="34" charset="0"/>
              <a:cs typeface="Arial" panose="020B0604020202020204" pitchFamily="34" charset="0"/>
            </a:endParaRPr>
          </a:p>
          <a:p>
            <a:endParaRPr lang="el-GR" sz="2800" dirty="0">
              <a:solidFill>
                <a:srgbClr val="002060"/>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Rectangle 9"/>
          <p:cNvSpPr/>
          <p:nvPr/>
        </p:nvSpPr>
        <p:spPr>
          <a:xfrm>
            <a:off x="2057400" y="207876"/>
            <a:ext cx="4738798"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The questions</a:t>
            </a:r>
          </a:p>
        </p:txBody>
      </p:sp>
      <p:sp>
        <p:nvSpPr>
          <p:cNvPr id="13"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4"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7"/>
            </a:endParaRPr>
          </a:p>
        </p:txBody>
      </p:sp>
    </p:spTree>
    <p:extLst>
      <p:ext uri="{BB962C8B-B14F-4D97-AF65-F5344CB8AC3E}">
        <p14:creationId xmlns:p14="http://schemas.microsoft.com/office/powerpoint/2010/main" val="13175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8" name="TextBox 7"/>
          <p:cNvSpPr txBox="1"/>
          <p:nvPr/>
        </p:nvSpPr>
        <p:spPr>
          <a:xfrm>
            <a:off x="3505201" y="1524000"/>
            <a:ext cx="2432397" cy="2031325"/>
          </a:xfrm>
          <a:prstGeom prst="rect">
            <a:avLst/>
          </a:prstGeom>
          <a:noFill/>
        </p:spPr>
        <p:txBody>
          <a:bodyPr wrap="none" rtlCol="0">
            <a:spAutoFit/>
          </a:bodyPr>
          <a:lstStyle/>
          <a:p>
            <a:pPr marL="363538" indent="-363538">
              <a:lnSpc>
                <a:spcPct val="150000"/>
              </a:lnSpc>
              <a:buFont typeface="Wingdings" panose="05000000000000000000" pitchFamily="2" charset="2"/>
              <a:buChar char="ü"/>
            </a:pPr>
            <a:r>
              <a:rPr lang="en-US" sz="2800" dirty="0">
                <a:solidFill>
                  <a:srgbClr val="002060"/>
                </a:solidFill>
                <a:latin typeface="Arial" panose="020B0604020202020204" pitchFamily="34" charset="0"/>
                <a:cs typeface="Arial" panose="020B0604020202020204" pitchFamily="34" charset="0"/>
              </a:rPr>
              <a:t>De-biasing</a:t>
            </a:r>
          </a:p>
          <a:p>
            <a:pPr marL="363538" indent="-363538">
              <a:lnSpc>
                <a:spcPct val="150000"/>
              </a:lnSpc>
              <a:buFont typeface="Wingdings" panose="05000000000000000000" pitchFamily="2" charset="2"/>
              <a:buChar char="ü"/>
            </a:pPr>
            <a:r>
              <a:rPr lang="en-US" sz="2800" dirty="0">
                <a:solidFill>
                  <a:srgbClr val="002060"/>
                </a:solidFill>
                <a:latin typeface="Arial" panose="020B0604020202020204" pitchFamily="34" charset="0"/>
                <a:cs typeface="Arial" panose="020B0604020202020204" pitchFamily="34" charset="0"/>
              </a:rPr>
              <a:t>Forecasting</a:t>
            </a:r>
          </a:p>
          <a:p>
            <a:pPr marL="363538" indent="-363538">
              <a:lnSpc>
                <a:spcPct val="150000"/>
              </a:lnSpc>
              <a:buFont typeface="Wingdings" panose="05000000000000000000" pitchFamily="2" charset="2"/>
              <a:buChar char="ü"/>
            </a:pPr>
            <a:r>
              <a:rPr lang="en-US" sz="2800" dirty="0">
                <a:solidFill>
                  <a:srgbClr val="002060"/>
                </a:solidFill>
                <a:latin typeface="Arial" panose="020B0604020202020204" pitchFamily="34" charset="0"/>
                <a:cs typeface="Arial" panose="020B0604020202020204" pitchFamily="34" charset="0"/>
              </a:rPr>
              <a:t>Scoring</a:t>
            </a:r>
          </a:p>
        </p:txBody>
      </p:sp>
      <p:sp>
        <p:nvSpPr>
          <p:cNvPr id="5" name="Line Callout 2 (Accent Bar) 4"/>
          <p:cNvSpPr/>
          <p:nvPr/>
        </p:nvSpPr>
        <p:spPr>
          <a:xfrm>
            <a:off x="8346141" y="1803275"/>
            <a:ext cx="3505200" cy="1295400"/>
          </a:xfrm>
          <a:prstGeom prst="accentCallout2">
            <a:avLst>
              <a:gd name="adj1" fmla="val 49723"/>
              <a:gd name="adj2" fmla="val -2498"/>
              <a:gd name="adj3" fmla="val 64299"/>
              <a:gd name="adj4" fmla="val -23768"/>
              <a:gd name="adj5" fmla="val 61179"/>
              <a:gd name="adj6" fmla="val -69170"/>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tx1">
                    <a:lumMod val="50000"/>
                  </a:schemeClr>
                </a:solidFill>
              </a:rPr>
              <a:t>Judgmental Forecasting</a:t>
            </a:r>
          </a:p>
          <a:p>
            <a:pPr marL="285750" indent="-285750">
              <a:buFont typeface="Arial" panose="020B0604020202020204" pitchFamily="34" charset="0"/>
              <a:buChar char="•"/>
            </a:pPr>
            <a:r>
              <a:rPr lang="en-US" sz="2400" dirty="0">
                <a:solidFill>
                  <a:schemeClr val="tx1">
                    <a:lumMod val="50000"/>
                  </a:schemeClr>
                </a:solidFill>
              </a:rPr>
              <a:t>(Super) forecasting</a:t>
            </a:r>
          </a:p>
          <a:p>
            <a:pPr marL="285750" indent="-285750">
              <a:buFont typeface="Arial" panose="020B0604020202020204" pitchFamily="34" charset="0"/>
              <a:buChar char="•"/>
            </a:pPr>
            <a:r>
              <a:rPr lang="en-US" sz="2400" dirty="0">
                <a:solidFill>
                  <a:schemeClr val="tx1">
                    <a:lumMod val="50000"/>
                  </a:schemeClr>
                </a:solidFill>
              </a:rPr>
              <a:t>By Analogies</a:t>
            </a:r>
          </a:p>
        </p:txBody>
      </p:sp>
      <p:sp>
        <p:nvSpPr>
          <p:cNvPr id="9" name="Line Callout 2 (Accent Bar) 8"/>
          <p:cNvSpPr/>
          <p:nvPr/>
        </p:nvSpPr>
        <p:spPr>
          <a:xfrm>
            <a:off x="8001000" y="3517775"/>
            <a:ext cx="3505200" cy="838200"/>
          </a:xfrm>
          <a:prstGeom prst="accentCallout2">
            <a:avLst>
              <a:gd name="adj1" fmla="val 40077"/>
              <a:gd name="adj2" fmla="val 102536"/>
              <a:gd name="adj3" fmla="val -80149"/>
              <a:gd name="adj4" fmla="val 77707"/>
              <a:gd name="adj5" fmla="val -79824"/>
              <a:gd name="adj6" fmla="val 68606"/>
            </a:avLst>
          </a:prstGeom>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tx1">
                    <a:lumMod val="50000"/>
                  </a:schemeClr>
                </a:solidFill>
              </a:rPr>
              <a:t>Structured Analogies</a:t>
            </a:r>
          </a:p>
          <a:p>
            <a:pPr marL="285750" indent="-285750">
              <a:buFont typeface="Arial" panose="020B0604020202020204" pitchFamily="34" charset="0"/>
              <a:buChar char="•"/>
            </a:pPr>
            <a:r>
              <a:rPr lang="en-US" sz="2400" dirty="0">
                <a:solidFill>
                  <a:schemeClr val="tx1">
                    <a:lumMod val="50000"/>
                  </a:schemeClr>
                </a:solidFill>
              </a:rPr>
              <a:t>S. Structured Analogies</a:t>
            </a:r>
          </a:p>
        </p:txBody>
      </p:sp>
      <p:sp>
        <p:nvSpPr>
          <p:cNvPr id="10" name="Line Callout 2 (Accent Bar) 9"/>
          <p:cNvSpPr/>
          <p:nvPr/>
        </p:nvSpPr>
        <p:spPr>
          <a:xfrm>
            <a:off x="8346141" y="4775075"/>
            <a:ext cx="3505200" cy="1642571"/>
          </a:xfrm>
          <a:prstGeom prst="accentCallout2">
            <a:avLst>
              <a:gd name="adj1" fmla="val 17712"/>
              <a:gd name="adj2" fmla="val -2195"/>
              <a:gd name="adj3" fmla="val -54670"/>
              <a:gd name="adj4" fmla="val -24723"/>
              <a:gd name="adj5" fmla="val -90466"/>
              <a:gd name="adj6" fmla="val -84984"/>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tx1">
                    <a:lumMod val="50000"/>
                  </a:schemeClr>
                </a:solidFill>
              </a:rPr>
              <a:t>Brier Scores</a:t>
            </a:r>
          </a:p>
          <a:p>
            <a:pPr marL="285750" indent="-285750">
              <a:buFont typeface="Arial" panose="020B0604020202020204" pitchFamily="34" charset="0"/>
              <a:buChar char="•"/>
            </a:pPr>
            <a:r>
              <a:rPr lang="en-US" sz="2400" dirty="0">
                <a:solidFill>
                  <a:schemeClr val="tx1">
                    <a:lumMod val="50000"/>
                  </a:schemeClr>
                </a:solidFill>
              </a:rPr>
              <a:t>Data normalization</a:t>
            </a:r>
          </a:p>
          <a:p>
            <a:pPr marL="285750" indent="-285750">
              <a:buFont typeface="Arial" panose="020B0604020202020204" pitchFamily="34" charset="0"/>
              <a:buChar char="•"/>
            </a:pPr>
            <a:r>
              <a:rPr lang="en-US" sz="2400" dirty="0">
                <a:solidFill>
                  <a:schemeClr val="tx1">
                    <a:lumMod val="50000"/>
                  </a:schemeClr>
                </a:solidFill>
              </a:rPr>
              <a:t>Bootstrapping</a:t>
            </a:r>
          </a:p>
          <a:p>
            <a:pPr marL="285750" indent="-285750">
              <a:buFont typeface="Arial" panose="020B0604020202020204" pitchFamily="34" charset="0"/>
              <a:buChar char="•"/>
            </a:pPr>
            <a:r>
              <a:rPr lang="en-US" sz="2400" dirty="0">
                <a:solidFill>
                  <a:schemeClr val="tx1">
                    <a:lumMod val="50000"/>
                  </a:schemeClr>
                </a:solidFill>
              </a:rPr>
              <a:t>Stochastic Dominance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355975"/>
            <a:ext cx="3927570" cy="1617234"/>
          </a:xfrm>
          <a:prstGeom prst="rect">
            <a:avLst/>
          </a:prstGeom>
          <a:scene3d>
            <a:camera prst="orthographicFront"/>
            <a:lightRig rig="threePt" dir="t"/>
          </a:scene3d>
          <a:sp3d extrusionH="254000" contourW="25400">
            <a:bevelT w="254000" h="254000"/>
            <a:bevelB w="254000" h="254000"/>
          </a:sp3d>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7863" y="2179697"/>
            <a:ext cx="342153" cy="542557"/>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5481" r="5331" b="16808"/>
          <a:stretch/>
        </p:blipFill>
        <p:spPr>
          <a:xfrm flipH="1">
            <a:off x="11049000" y="3593976"/>
            <a:ext cx="311323" cy="386531"/>
          </a:xfrm>
          <a:prstGeom prst="rect">
            <a:avLst/>
          </a:prstGeom>
          <a:effectLst>
            <a:softEdge rad="63500"/>
          </a:effectLst>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8410" y="1708025"/>
            <a:ext cx="495300" cy="495300"/>
          </a:xfrm>
          <a:prstGeom prst="rect">
            <a:avLst/>
          </a:prstGeom>
          <a:effectLst>
            <a:softEdge rad="12700"/>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8"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9"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8"/>
            </a:endParaRPr>
          </a:p>
        </p:txBody>
      </p:sp>
    </p:spTree>
    <p:extLst>
      <p:ext uri="{BB962C8B-B14F-4D97-AF65-F5344CB8AC3E}">
        <p14:creationId xmlns:p14="http://schemas.microsoft.com/office/powerpoint/2010/main" val="186262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8" name="TextBox 7"/>
          <p:cNvSpPr txBox="1"/>
          <p:nvPr/>
        </p:nvSpPr>
        <p:spPr>
          <a:xfrm>
            <a:off x="9753600" y="1458560"/>
            <a:ext cx="2273699" cy="738664"/>
          </a:xfrm>
          <a:prstGeom prst="rect">
            <a:avLst/>
          </a:prstGeom>
          <a:noFill/>
        </p:spPr>
        <p:txBody>
          <a:bodyPr wrap="none" rtlCol="0">
            <a:spAutoFit/>
          </a:bodyPr>
          <a:lstStyle/>
          <a:p>
            <a:pPr marL="363538" indent="-363538">
              <a:lnSpc>
                <a:spcPct val="150000"/>
              </a:lnSpc>
              <a:buFont typeface="Wingdings" panose="05000000000000000000" pitchFamily="2" charset="2"/>
              <a:buChar char="ü"/>
            </a:pPr>
            <a:r>
              <a:rPr lang="en-US" sz="2800" dirty="0">
                <a:solidFill>
                  <a:srgbClr val="002060"/>
                </a:solidFill>
                <a:latin typeface="Arial" panose="020B0604020202020204" pitchFamily="34" charset="0"/>
                <a:cs typeface="Arial" panose="020B0604020202020204" pitchFamily="34" charset="0"/>
              </a:rPr>
              <a:t>De-biasing</a:t>
            </a:r>
          </a:p>
        </p:txBody>
      </p:sp>
      <p:pic>
        <p:nvPicPr>
          <p:cNvPr id="15" name="Picture 14"/>
          <p:cNvPicPr>
            <a:picLocks noChangeAspect="1"/>
          </p:cNvPicPr>
          <p:nvPr/>
        </p:nvPicPr>
        <p:blipFill>
          <a:blip r:embed="rId3"/>
          <a:stretch>
            <a:fillRect/>
          </a:stretch>
        </p:blipFill>
        <p:spPr>
          <a:xfrm>
            <a:off x="2410967" y="2197224"/>
            <a:ext cx="5696527" cy="3555039"/>
          </a:xfrm>
          <a:prstGeom prst="rect">
            <a:avLst/>
          </a:prstGeom>
        </p:spPr>
      </p:pic>
      <p:graphicFrame>
        <p:nvGraphicFramePr>
          <p:cNvPr id="3" name="Diagram 2"/>
          <p:cNvGraphicFramePr/>
          <p:nvPr>
            <p:extLst>
              <p:ext uri="{D42A27DB-BD31-4B8C-83A1-F6EECF244321}">
                <p14:modId xmlns:p14="http://schemas.microsoft.com/office/powerpoint/2010/main" val="2124791941"/>
              </p:ext>
            </p:extLst>
          </p:nvPr>
        </p:nvGraphicFramePr>
        <p:xfrm>
          <a:off x="8153400" y="2413000"/>
          <a:ext cx="39624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10"/>
            </a:endParaRPr>
          </a:p>
        </p:txBody>
      </p:sp>
    </p:spTree>
    <p:extLst>
      <p:ext uri="{BB962C8B-B14F-4D97-AF65-F5344CB8AC3E}">
        <p14:creationId xmlns:p14="http://schemas.microsoft.com/office/powerpoint/2010/main" val="106517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8820700" y="6128480"/>
            <a:ext cx="1847301" cy="738664"/>
          </a:xfrm>
          <a:prstGeom prst="rect">
            <a:avLst/>
          </a:prstGeom>
          <a:noFill/>
        </p:spPr>
        <p:txBody>
          <a:bodyPr wrap="none" rtlCol="0">
            <a:spAutoFit/>
          </a:bodyPr>
          <a:lstStyle/>
          <a:p>
            <a:pPr marL="363538" indent="-363538">
              <a:lnSpc>
                <a:spcPct val="150000"/>
              </a:lnSpc>
              <a:buFont typeface="Wingdings" panose="05000000000000000000" pitchFamily="2" charset="2"/>
              <a:buChar char="ü"/>
            </a:pPr>
            <a:r>
              <a:rPr lang="en-US" sz="2800" dirty="0">
                <a:solidFill>
                  <a:srgbClr val="002060"/>
                </a:solidFill>
                <a:latin typeface="Arial" panose="020B0604020202020204" pitchFamily="34" charset="0"/>
                <a:cs typeface="Arial" panose="020B0604020202020204" pitchFamily="34" charset="0"/>
              </a:rPr>
              <a:t>JF &amp; SF</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816516"/>
            <a:ext cx="3956840" cy="130037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3247518"/>
            <a:ext cx="1905000" cy="30207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992" y="1816516"/>
            <a:ext cx="3437788" cy="1287734"/>
          </a:xfrm>
          <a:prstGeom prst="rect">
            <a:avLst/>
          </a:prstGeom>
        </p:spPr>
      </p:pic>
      <p:sp>
        <p:nvSpPr>
          <p:cNvPr id="11" name="TextBox 10"/>
          <p:cNvSpPr txBox="1"/>
          <p:nvPr/>
        </p:nvSpPr>
        <p:spPr>
          <a:xfrm>
            <a:off x="2661440" y="3260214"/>
            <a:ext cx="4729960" cy="969496"/>
          </a:xfrm>
          <a:prstGeom prst="rect">
            <a:avLst/>
          </a:prstGeom>
          <a:noFill/>
        </p:spPr>
        <p:txBody>
          <a:bodyPr wrap="square" rtlCol="0">
            <a:spAutoFit/>
          </a:bodyPr>
          <a:lstStyle/>
          <a:p>
            <a:pPr>
              <a:spcBef>
                <a:spcPts val="1200"/>
              </a:spcBef>
            </a:pPr>
            <a:r>
              <a:rPr lang="en-US" sz="2300" b="1" u="sng"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1</a:t>
            </a:r>
            <a:r>
              <a:rPr lang="en-US" sz="2300" b="1" u="sng" baseline="30000"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st</a:t>
            </a:r>
            <a:r>
              <a:rPr lang="en-US" sz="2300" b="1" u="sng"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 Year:</a:t>
            </a:r>
          </a:p>
          <a:p>
            <a:pPr algn="just">
              <a:spcBef>
                <a:spcPts val="1200"/>
              </a:spcBef>
            </a:pPr>
            <a:r>
              <a:rPr lang="en-US" sz="2400" b="1" dirty="0">
                <a:solidFill>
                  <a:srgbClr val="002060"/>
                </a:solidFill>
                <a:effectLst>
                  <a:outerShdw blurRad="38100" dist="38100" dir="2700000" algn="tl">
                    <a:srgbClr val="000000">
                      <a:alpha val="43137"/>
                    </a:srgbClr>
                  </a:outerShdw>
                </a:effectLst>
              </a:rPr>
              <a:t>60%</a:t>
            </a:r>
            <a:r>
              <a:rPr lang="el-GR" sz="2400" b="1" dirty="0">
                <a:solidFill>
                  <a:srgbClr val="002060"/>
                </a:solidFill>
                <a:effectLst>
                  <a:outerShdw blurRad="38100" dist="38100" dir="2700000" algn="tl">
                    <a:srgbClr val="000000">
                      <a:alpha val="43137"/>
                    </a:srgbClr>
                  </a:outerShdw>
                </a:effectLst>
              </a:rPr>
              <a:t> </a:t>
            </a:r>
            <a:r>
              <a:rPr lang="en-US" sz="2400" dirty="0">
                <a:solidFill>
                  <a:schemeClr val="bg2">
                    <a:lumMod val="25000"/>
                  </a:schemeClr>
                </a:solidFill>
              </a:rPr>
              <a:t>better than control group</a:t>
            </a:r>
            <a:endParaRPr lang="el-GR" sz="2400" dirty="0">
              <a:solidFill>
                <a:schemeClr val="bg2">
                  <a:lumMod val="25000"/>
                </a:schemeClr>
              </a:solidFill>
              <a:latin typeface="Comic Sans MS" panose="030F0702030302020204" pitchFamily="66" charset="0"/>
            </a:endParaRPr>
          </a:p>
        </p:txBody>
      </p:sp>
      <p:sp>
        <p:nvSpPr>
          <p:cNvPr id="13" name="TextBox 12"/>
          <p:cNvSpPr txBox="1"/>
          <p:nvPr/>
        </p:nvSpPr>
        <p:spPr>
          <a:xfrm>
            <a:off x="2661440" y="4516904"/>
            <a:ext cx="4120360" cy="969496"/>
          </a:xfrm>
          <a:prstGeom prst="rect">
            <a:avLst/>
          </a:prstGeom>
          <a:noFill/>
        </p:spPr>
        <p:txBody>
          <a:bodyPr wrap="square" rtlCol="0">
            <a:spAutoFit/>
          </a:bodyPr>
          <a:lstStyle/>
          <a:p>
            <a:pPr>
              <a:spcBef>
                <a:spcPts val="1200"/>
              </a:spcBef>
            </a:pPr>
            <a:r>
              <a:rPr lang="en-US" sz="2300" b="1" u="sng"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2</a:t>
            </a:r>
            <a:r>
              <a:rPr lang="en-US" sz="2300" b="1" u="sng" baseline="30000"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nd</a:t>
            </a:r>
            <a:r>
              <a:rPr lang="en-US" sz="2300" b="1" u="sng"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 Year:</a:t>
            </a:r>
          </a:p>
          <a:p>
            <a:pPr algn="just">
              <a:spcBef>
                <a:spcPts val="1200"/>
              </a:spcBef>
            </a:pPr>
            <a:r>
              <a:rPr lang="el-GR" sz="2400" b="1" dirty="0">
                <a:solidFill>
                  <a:srgbClr val="002060"/>
                </a:solidFill>
                <a:effectLst>
                  <a:outerShdw blurRad="38100" dist="38100" dir="2700000" algn="tl">
                    <a:srgbClr val="000000">
                      <a:alpha val="43137"/>
                    </a:srgbClr>
                  </a:outerShdw>
                </a:effectLst>
              </a:rPr>
              <a:t>8</a:t>
            </a:r>
            <a:r>
              <a:rPr lang="en-US" sz="2400" b="1" dirty="0">
                <a:solidFill>
                  <a:srgbClr val="002060"/>
                </a:solidFill>
                <a:effectLst>
                  <a:outerShdw blurRad="38100" dist="38100" dir="2700000" algn="tl">
                    <a:srgbClr val="000000">
                      <a:alpha val="43137"/>
                    </a:srgbClr>
                  </a:outerShdw>
                </a:effectLst>
              </a:rPr>
              <a:t>0%</a:t>
            </a:r>
            <a:r>
              <a:rPr lang="el-GR" sz="2400" dirty="0">
                <a:solidFill>
                  <a:schemeClr val="bg2">
                    <a:lumMod val="25000"/>
                  </a:schemeClr>
                </a:solidFill>
              </a:rPr>
              <a:t> </a:t>
            </a:r>
            <a:r>
              <a:rPr lang="en-US" sz="2400" dirty="0">
                <a:solidFill>
                  <a:schemeClr val="bg2">
                    <a:lumMod val="25000"/>
                  </a:schemeClr>
                </a:solidFill>
              </a:rPr>
              <a:t>better than control group</a:t>
            </a:r>
            <a:endParaRPr lang="el-GR" sz="2400" dirty="0">
              <a:solidFill>
                <a:schemeClr val="bg2">
                  <a:lumMod val="25000"/>
                </a:schemeClr>
              </a:solidFill>
            </a:endParaRPr>
          </a:p>
        </p:txBody>
      </p:sp>
      <p:sp>
        <p:nvSpPr>
          <p:cNvPr id="14" name="TextBox 13"/>
          <p:cNvSpPr txBox="1"/>
          <p:nvPr/>
        </p:nvSpPr>
        <p:spPr>
          <a:xfrm>
            <a:off x="2661440" y="5715000"/>
            <a:ext cx="3581400" cy="800219"/>
          </a:xfrm>
          <a:prstGeom prst="rect">
            <a:avLst/>
          </a:prstGeom>
          <a:noFill/>
        </p:spPr>
        <p:txBody>
          <a:bodyPr wrap="square" rtlCol="0">
            <a:spAutoFit/>
          </a:bodyPr>
          <a:lstStyle/>
          <a:p>
            <a:pPr>
              <a:spcBef>
                <a:spcPts val="1200"/>
              </a:spcBef>
            </a:pPr>
            <a:r>
              <a:rPr lang="en-US" sz="2300"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The rest of the teams were </a:t>
            </a:r>
            <a:r>
              <a:rPr lang="en-US" sz="2300" dirty="0" err="1">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reliesed</a:t>
            </a:r>
            <a:r>
              <a:rPr lang="en-US" sz="2300" dirty="0">
                <a:solidFill>
                  <a:schemeClr val="bg2">
                    <a:lumMod val="25000"/>
                  </a:schemeClr>
                </a:solidFill>
                <a:effectLst>
                  <a:outerShdw blurRad="38100" dist="38100" dir="2700000" algn="tl">
                    <a:srgbClr val="000000">
                      <a:alpha val="43137"/>
                    </a:srgbClr>
                  </a:outerShdw>
                </a:effectLst>
                <a:latin typeface="Comic Sans MS" panose="030F0702030302020204" pitchFamily="66" charset="0"/>
              </a:rPr>
              <a:t> by IARPA</a:t>
            </a:r>
            <a:endParaRPr lang="el-GR" sz="2400" dirty="0">
              <a:solidFill>
                <a:schemeClr val="bg2">
                  <a:lumMod val="25000"/>
                </a:schemeClr>
              </a:solidFill>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7"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1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2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7"/>
            </a:endParaRPr>
          </a:p>
        </p:txBody>
      </p:sp>
    </p:spTree>
    <p:extLst>
      <p:ext uri="{BB962C8B-B14F-4D97-AF65-F5344CB8AC3E}">
        <p14:creationId xmlns:p14="http://schemas.microsoft.com/office/powerpoint/2010/main" val="76468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2418826" y="1601336"/>
            <a:ext cx="8934974"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63538" lvl="1" indent="-363538" algn="l">
              <a:spcBef>
                <a:spcPts val="800"/>
              </a:spcBef>
              <a:buSzPct val="68000"/>
              <a:buFont typeface="Wingdings" pitchFamily="2" charset="2"/>
              <a:buChar char="q"/>
            </a:pPr>
            <a:r>
              <a:rPr lang="en-US" sz="3200" b="1" dirty="0">
                <a:solidFill>
                  <a:srgbClr val="002060"/>
                </a:solidFill>
                <a:latin typeface="Arial" panose="020B0604020202020204" pitchFamily="34" charset="0"/>
                <a:cs typeface="Arial" panose="020B0604020202020204" pitchFamily="34" charset="0"/>
              </a:rPr>
              <a:t>Basic Papers</a:t>
            </a:r>
            <a:r>
              <a:rPr lang="el-GR" sz="2800" dirty="0">
                <a:solidFill>
                  <a:srgbClr val="002060"/>
                </a:solidFill>
                <a:latin typeface="Arial" panose="020B0604020202020204" pitchFamily="34" charset="0"/>
                <a:cs typeface="Arial" panose="020B0604020202020204" pitchFamily="34" charset="0"/>
              </a:rPr>
              <a:t>:</a:t>
            </a:r>
          </a:p>
          <a:p>
            <a:pPr marL="628650" lvl="2" indent="-268288" algn="just">
              <a:spcBef>
                <a:spcPts val="800"/>
              </a:spcBef>
              <a:buSzPct val="68000"/>
              <a:buFont typeface="Wingdings" panose="05000000000000000000" pitchFamily="2" charset="2"/>
              <a:buChar char="Ø"/>
            </a:pPr>
            <a:r>
              <a:rPr lang="en-US" sz="1800" dirty="0">
                <a:solidFill>
                  <a:srgbClr val="002060"/>
                </a:solidFill>
                <a:latin typeface="Arial" panose="020B0604020202020204" pitchFamily="34" charset="0"/>
                <a:cs typeface="Arial" panose="020B0604020202020204" pitchFamily="34" charset="0"/>
              </a:rPr>
              <a:t>Kent, Sherman. “Words of Estimative Probability.” [Washington, D.C.]: Center for the Study of Intelligence, Central Intelligence Agency, 1993</a:t>
            </a:r>
          </a:p>
        </p:txBody>
      </p:sp>
      <p:pic>
        <p:nvPicPr>
          <p:cNvPr id="5" name="Picture 4"/>
          <p:cNvPicPr>
            <a:picLocks noChangeAspect="1"/>
          </p:cNvPicPr>
          <p:nvPr/>
        </p:nvPicPr>
        <p:blipFill>
          <a:blip r:embed="rId3"/>
          <a:stretch>
            <a:fillRect/>
          </a:stretch>
        </p:blipFill>
        <p:spPr>
          <a:xfrm>
            <a:off x="3371850" y="3429001"/>
            <a:ext cx="6534150" cy="2524125"/>
          </a:xfrm>
          <a:prstGeom prst="rect">
            <a:avLst/>
          </a:prstGeom>
        </p:spPr>
      </p:pic>
      <p:sp>
        <p:nvSpPr>
          <p:cNvPr id="8"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Tree>
    <p:extLst>
      <p:ext uri="{BB962C8B-B14F-4D97-AF65-F5344CB8AC3E}">
        <p14:creationId xmlns:p14="http://schemas.microsoft.com/office/powerpoint/2010/main" val="389373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2418826" y="1601336"/>
            <a:ext cx="8934974"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63538" lvl="1" indent="-363538" algn="l">
              <a:spcBef>
                <a:spcPts val="800"/>
              </a:spcBef>
              <a:buSzPct val="68000"/>
              <a:buFont typeface="Wingdings" pitchFamily="2" charset="2"/>
              <a:buChar char="q"/>
            </a:pPr>
            <a:r>
              <a:rPr lang="en-US" sz="3200" b="1" dirty="0">
                <a:solidFill>
                  <a:srgbClr val="002060"/>
                </a:solidFill>
                <a:latin typeface="Arial" panose="020B0604020202020204" pitchFamily="34" charset="0"/>
                <a:cs typeface="Arial" panose="020B0604020202020204" pitchFamily="34" charset="0"/>
              </a:rPr>
              <a:t>Basic Papers</a:t>
            </a:r>
            <a:r>
              <a:rPr lang="el-GR" sz="2800" dirty="0">
                <a:solidFill>
                  <a:srgbClr val="002060"/>
                </a:solidFill>
                <a:latin typeface="Arial" panose="020B0604020202020204" pitchFamily="34" charset="0"/>
                <a:cs typeface="Arial" panose="020B0604020202020204" pitchFamily="34" charset="0"/>
              </a:rPr>
              <a:t>:</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Heuer</a:t>
            </a:r>
            <a:r>
              <a:rPr lang="en-US" sz="1800" dirty="0">
                <a:solidFill>
                  <a:srgbClr val="002060"/>
                </a:solidFill>
                <a:latin typeface="Arial" panose="020B0604020202020204" pitchFamily="34" charset="0"/>
                <a:cs typeface="Arial" panose="020B0604020202020204" pitchFamily="34" charset="0"/>
              </a:rPr>
              <a:t>, R. “</a:t>
            </a:r>
            <a:r>
              <a:rPr lang="en-US" sz="1800" dirty="0">
                <a:solidFill>
                  <a:srgbClr val="FF0000"/>
                </a:solidFill>
                <a:latin typeface="Arial" panose="020B0604020202020204" pitchFamily="34" charset="0"/>
                <a:cs typeface="Arial" panose="020B0604020202020204" pitchFamily="34" charset="0"/>
              </a:rPr>
              <a:t>Psychology of intelligence analysis”.</a:t>
            </a:r>
            <a:r>
              <a:rPr lang="en-US" sz="1800" dirty="0">
                <a:solidFill>
                  <a:srgbClr val="002060"/>
                </a:solidFill>
                <a:latin typeface="Arial" panose="020B0604020202020204" pitchFamily="34" charset="0"/>
                <a:cs typeface="Arial" panose="020B0604020202020204" pitchFamily="34" charset="0"/>
              </a:rPr>
              <a:t> [Washington, D.C.]: Center for the Study of Intelligence, Central Intelligence Agency, 1999</a:t>
            </a:r>
          </a:p>
          <a:p>
            <a:pPr lvl="2" indent="-457200" algn="just">
              <a:spcBef>
                <a:spcPts val="800"/>
              </a:spcBef>
              <a:buSzPct val="68000"/>
              <a:buFont typeface="Wingdings" panose="05000000000000000000" pitchFamily="2" charset="2"/>
              <a:buChar char="Ø"/>
            </a:pPr>
            <a:endParaRPr lang="en-US" sz="1800" dirty="0">
              <a:solidFill>
                <a:srgbClr val="00206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srcRect t="9785" b="3839"/>
          <a:stretch/>
        </p:blipFill>
        <p:spPr>
          <a:xfrm>
            <a:off x="2817152" y="2830656"/>
            <a:ext cx="2819713" cy="3605247"/>
          </a:xfrm>
          <a:prstGeom prst="rect">
            <a:avLst/>
          </a:prstGeom>
        </p:spPr>
      </p:pic>
      <p:pic>
        <p:nvPicPr>
          <p:cNvPr id="4" name="Picture 3"/>
          <p:cNvPicPr>
            <a:picLocks noChangeAspect="1"/>
          </p:cNvPicPr>
          <p:nvPr/>
        </p:nvPicPr>
        <p:blipFill>
          <a:blip r:embed="rId4"/>
          <a:stretch>
            <a:fillRect/>
          </a:stretch>
        </p:blipFill>
        <p:spPr>
          <a:xfrm>
            <a:off x="6474752" y="2899787"/>
            <a:ext cx="3507448" cy="3501013"/>
          </a:xfrm>
          <a:prstGeom prst="rect">
            <a:avLst/>
          </a:prstGeom>
        </p:spPr>
      </p:pic>
      <p:sp>
        <p:nvSpPr>
          <p:cNvPr id="10"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2"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3"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6"/>
            </a:endParaRPr>
          </a:p>
        </p:txBody>
      </p:sp>
    </p:spTree>
    <p:extLst>
      <p:ext uri="{BB962C8B-B14F-4D97-AF65-F5344CB8AC3E}">
        <p14:creationId xmlns:p14="http://schemas.microsoft.com/office/powerpoint/2010/main" val="71994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2418826" y="1435224"/>
            <a:ext cx="8934974"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63538" lvl="1" indent="-363538" algn="l">
              <a:spcBef>
                <a:spcPts val="800"/>
              </a:spcBef>
              <a:buSzPct val="68000"/>
              <a:buFont typeface="Wingdings" pitchFamily="2" charset="2"/>
              <a:buChar char="q"/>
            </a:pPr>
            <a:r>
              <a:rPr lang="en-US" sz="3200" b="1" dirty="0">
                <a:solidFill>
                  <a:srgbClr val="002060"/>
                </a:solidFill>
                <a:latin typeface="Arial" panose="020B0604020202020204" pitchFamily="34" charset="0"/>
                <a:cs typeface="Arial" panose="020B0604020202020204" pitchFamily="34" charset="0"/>
              </a:rPr>
              <a:t>Basic Papers</a:t>
            </a:r>
            <a:r>
              <a:rPr lang="el-GR" sz="2800" dirty="0">
                <a:solidFill>
                  <a:srgbClr val="002060"/>
                </a:solidFill>
                <a:latin typeface="Arial" panose="020B0604020202020204" pitchFamily="34" charset="0"/>
                <a:cs typeface="Arial" panose="020B0604020202020204" pitchFamily="34" charset="0"/>
              </a:rPr>
              <a:t>:</a:t>
            </a:r>
          </a:p>
          <a:p>
            <a:pPr marL="628650" lvl="2" indent="-268288" algn="just">
              <a:spcBef>
                <a:spcPts val="800"/>
              </a:spcBef>
              <a:buSzPct val="68000"/>
              <a:buFont typeface="Wingdings" panose="05000000000000000000" pitchFamily="2" charset="2"/>
              <a:buChar char="Ø"/>
            </a:pPr>
            <a:r>
              <a:rPr lang="en-US" sz="1800" dirty="0">
                <a:solidFill>
                  <a:srgbClr val="002060"/>
                </a:solidFill>
                <a:latin typeface="Arial" panose="020B0604020202020204" pitchFamily="34" charset="0"/>
                <a:cs typeface="Arial" panose="020B0604020202020204" pitchFamily="34" charset="0"/>
              </a:rPr>
              <a:t>Laurence, Michael, Paul Goodwin, Marcus O'Connor, and </a:t>
            </a:r>
            <a:r>
              <a:rPr lang="en-US" sz="1800" dirty="0" err="1">
                <a:solidFill>
                  <a:srgbClr val="002060"/>
                </a:solidFill>
                <a:latin typeface="Arial" panose="020B0604020202020204" pitchFamily="34" charset="0"/>
                <a:cs typeface="Arial" panose="020B0604020202020204" pitchFamily="34" charset="0"/>
              </a:rPr>
              <a:t>Dilek</a:t>
            </a:r>
            <a:r>
              <a:rPr lang="en-US" sz="1800" dirty="0">
                <a:solidFill>
                  <a:srgbClr val="002060"/>
                </a:solidFill>
                <a:latin typeface="Arial" panose="020B0604020202020204" pitchFamily="34" charset="0"/>
                <a:cs typeface="Arial" panose="020B0604020202020204" pitchFamily="34" charset="0"/>
              </a:rPr>
              <a:t> </a:t>
            </a:r>
            <a:r>
              <a:rPr lang="en-US" sz="1800" dirty="0" err="1">
                <a:solidFill>
                  <a:srgbClr val="002060"/>
                </a:solidFill>
                <a:latin typeface="Arial" panose="020B0604020202020204" pitchFamily="34" charset="0"/>
                <a:cs typeface="Arial" panose="020B0604020202020204" pitchFamily="34" charset="0"/>
              </a:rPr>
              <a:t>Oncal</a:t>
            </a:r>
            <a:r>
              <a:rPr lang="en-US" sz="1800" dirty="0">
                <a:solidFill>
                  <a:srgbClr val="002060"/>
                </a:solidFill>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Judgmental forecasting: A review of progress over the last 25 years.</a:t>
            </a:r>
            <a:r>
              <a:rPr lang="en-US" sz="1800" dirty="0">
                <a:solidFill>
                  <a:srgbClr val="002060"/>
                </a:solidFill>
                <a:latin typeface="Arial" panose="020B0604020202020204" pitchFamily="34" charset="0"/>
                <a:cs typeface="Arial" panose="020B0604020202020204" pitchFamily="34" charset="0"/>
              </a:rPr>
              <a:t>" International Journal of forecasting, 2006: 493-518.</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Mellers</a:t>
            </a:r>
            <a:r>
              <a:rPr lang="en-US" sz="1800" dirty="0">
                <a:solidFill>
                  <a:srgbClr val="002060"/>
                </a:solidFill>
                <a:latin typeface="Arial" panose="020B0604020202020204" pitchFamily="34" charset="0"/>
                <a:cs typeface="Arial" panose="020B0604020202020204" pitchFamily="34" charset="0"/>
              </a:rPr>
              <a:t>, Barbara, et al. "</a:t>
            </a:r>
            <a:r>
              <a:rPr lang="en-US" sz="1800" dirty="0">
                <a:solidFill>
                  <a:srgbClr val="FF0000"/>
                </a:solidFill>
                <a:latin typeface="Arial" panose="020B0604020202020204" pitchFamily="34" charset="0"/>
                <a:cs typeface="Arial" panose="020B0604020202020204" pitchFamily="34" charset="0"/>
              </a:rPr>
              <a:t>Identifying and Cultivating </a:t>
            </a:r>
            <a:r>
              <a:rPr lang="en-US" sz="1800" dirty="0" err="1">
                <a:solidFill>
                  <a:srgbClr val="FF0000"/>
                </a:solidFill>
                <a:latin typeface="Arial" panose="020B0604020202020204" pitchFamily="34" charset="0"/>
                <a:cs typeface="Arial" panose="020B0604020202020204" pitchFamily="34" charset="0"/>
              </a:rPr>
              <a:t>Superforecasters</a:t>
            </a:r>
            <a:r>
              <a:rPr lang="en-US" sz="1800" dirty="0">
                <a:solidFill>
                  <a:srgbClr val="FF0000"/>
                </a:solidFill>
                <a:latin typeface="Arial" panose="020B0604020202020204" pitchFamily="34" charset="0"/>
                <a:cs typeface="Arial" panose="020B0604020202020204" pitchFamily="34" charset="0"/>
              </a:rPr>
              <a:t> as a Method of Improving Probabilistic Predictions</a:t>
            </a:r>
            <a:r>
              <a:rPr lang="en-US" sz="1800" dirty="0">
                <a:solidFill>
                  <a:srgbClr val="002060"/>
                </a:solidFill>
                <a:latin typeface="Arial" panose="020B0604020202020204" pitchFamily="34" charset="0"/>
                <a:cs typeface="Arial" panose="020B0604020202020204" pitchFamily="34" charset="0"/>
              </a:rPr>
              <a:t>." Perspectives on Psychological Science, 2015: 267-281</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Mellers</a:t>
            </a:r>
            <a:r>
              <a:rPr lang="en-US" sz="1800" dirty="0">
                <a:solidFill>
                  <a:srgbClr val="002060"/>
                </a:solidFill>
                <a:latin typeface="Arial" panose="020B0604020202020204" pitchFamily="34" charset="0"/>
                <a:cs typeface="Arial" panose="020B0604020202020204" pitchFamily="34" charset="0"/>
              </a:rPr>
              <a:t>, Barbara, et al. "</a:t>
            </a:r>
            <a:r>
              <a:rPr lang="en-US" sz="1800" dirty="0">
                <a:solidFill>
                  <a:srgbClr val="FF0000"/>
                </a:solidFill>
                <a:latin typeface="Arial" panose="020B0604020202020204" pitchFamily="34" charset="0"/>
                <a:cs typeface="Arial" panose="020B0604020202020204" pitchFamily="34" charset="0"/>
              </a:rPr>
              <a:t>The psychology of intelligence analysis: Drivers of prediction accuracy in world politics</a:t>
            </a:r>
            <a:r>
              <a:rPr lang="en-US" sz="1800" dirty="0">
                <a:solidFill>
                  <a:srgbClr val="002060"/>
                </a:solidFill>
                <a:latin typeface="Arial" panose="020B0604020202020204" pitchFamily="34" charset="0"/>
                <a:cs typeface="Arial" panose="020B0604020202020204" pitchFamily="34" charset="0"/>
              </a:rPr>
              <a:t>." Journal of Experimental Psychology, 2015: 1-14.</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Tetlock</a:t>
            </a:r>
            <a:r>
              <a:rPr lang="en-US" sz="1800" dirty="0">
                <a:solidFill>
                  <a:srgbClr val="002060"/>
                </a:solidFill>
                <a:latin typeface="Arial" panose="020B0604020202020204" pitchFamily="34" charset="0"/>
                <a:cs typeface="Arial" panose="020B0604020202020204" pitchFamily="34" charset="0"/>
              </a:rPr>
              <a:t>, Philip, and Dan Gardner. “</a:t>
            </a:r>
            <a:r>
              <a:rPr lang="en-US" sz="1800" dirty="0" err="1">
                <a:solidFill>
                  <a:srgbClr val="FF0000"/>
                </a:solidFill>
                <a:latin typeface="Arial" panose="020B0604020202020204" pitchFamily="34" charset="0"/>
                <a:cs typeface="Arial" panose="020B0604020202020204" pitchFamily="34" charset="0"/>
              </a:rPr>
              <a:t>Superforecating</a:t>
            </a:r>
            <a:r>
              <a:rPr lang="en-US" sz="1800" dirty="0">
                <a:solidFill>
                  <a:srgbClr val="FF0000"/>
                </a:solidFill>
                <a:latin typeface="Arial" panose="020B0604020202020204" pitchFamily="34" charset="0"/>
                <a:cs typeface="Arial" panose="020B0604020202020204" pitchFamily="34" charset="0"/>
              </a:rPr>
              <a:t>: The art of science and prediction</a:t>
            </a:r>
            <a:r>
              <a:rPr lang="en-US" sz="1800" dirty="0">
                <a:solidFill>
                  <a:srgbClr val="002060"/>
                </a:solidFill>
                <a:latin typeface="Arial" panose="020B0604020202020204" pitchFamily="34" charset="0"/>
                <a:cs typeface="Arial" panose="020B0604020202020204" pitchFamily="34" charset="0"/>
              </a:rPr>
              <a:t>”. New York: Crown Publishers, 2015.</a:t>
            </a:r>
          </a:p>
          <a:p>
            <a:pPr lvl="2" indent="-457200" algn="just">
              <a:spcBef>
                <a:spcPts val="800"/>
              </a:spcBef>
              <a:buSzPct val="68000"/>
              <a:buFont typeface="Wingdings" panose="05000000000000000000" pitchFamily="2" charset="2"/>
              <a:buChar char="Ø"/>
            </a:pPr>
            <a:endParaRPr lang="en-US" sz="1800" dirty="0">
              <a:solidFill>
                <a:srgbClr val="002060"/>
              </a:solidFill>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Tree>
    <p:extLst>
      <p:ext uri="{BB962C8B-B14F-4D97-AF65-F5344CB8AC3E}">
        <p14:creationId xmlns:p14="http://schemas.microsoft.com/office/powerpoint/2010/main" val="4547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
          </p:nvPr>
        </p:nvSpPr>
        <p:spPr/>
        <p:txBody>
          <a:bodyPr/>
          <a:lstStyle/>
          <a:p>
            <a:endParaRPr lang="en-GB"/>
          </a:p>
        </p:txBody>
      </p:sp>
      <p:pic>
        <p:nvPicPr>
          <p:cNvPr id="4" name="Picture 3"/>
          <p:cNvPicPr>
            <a:picLocks noChangeAspect="1"/>
          </p:cNvPicPr>
          <p:nvPr/>
        </p:nvPicPr>
        <p:blipFill>
          <a:blip r:embed="rId2"/>
          <a:stretch>
            <a:fillRect/>
          </a:stretch>
        </p:blipFill>
        <p:spPr>
          <a:xfrm>
            <a:off x="4329112" y="657225"/>
            <a:ext cx="3533775" cy="5543550"/>
          </a:xfrm>
          <a:prstGeom prst="rect">
            <a:avLst/>
          </a:prstGeom>
        </p:spPr>
      </p:pic>
    </p:spTree>
    <p:extLst>
      <p:ext uri="{BB962C8B-B14F-4D97-AF65-F5344CB8AC3E}">
        <p14:creationId xmlns:p14="http://schemas.microsoft.com/office/powerpoint/2010/main" val="418027795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a:xfrm>
            <a:off x="2342626" y="1435224"/>
            <a:ext cx="8934974"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63538" lvl="1" indent="-363538" algn="l">
              <a:spcBef>
                <a:spcPts val="800"/>
              </a:spcBef>
              <a:buSzPct val="68000"/>
              <a:buFont typeface="Wingdings" pitchFamily="2" charset="2"/>
              <a:buChar char="q"/>
            </a:pPr>
            <a:r>
              <a:rPr lang="en-US" sz="3200" b="1" dirty="0">
                <a:solidFill>
                  <a:srgbClr val="002060"/>
                </a:solidFill>
                <a:latin typeface="Arial" panose="020B0604020202020204" pitchFamily="34" charset="0"/>
                <a:cs typeface="Arial" panose="020B0604020202020204" pitchFamily="34" charset="0"/>
              </a:rPr>
              <a:t>Basic Papers</a:t>
            </a:r>
            <a:r>
              <a:rPr lang="el-GR" sz="2800" dirty="0">
                <a:solidFill>
                  <a:srgbClr val="002060"/>
                </a:solidFill>
                <a:latin typeface="Arial" panose="020B0604020202020204" pitchFamily="34" charset="0"/>
                <a:cs typeface="Arial" panose="020B0604020202020204" pitchFamily="34" charset="0"/>
              </a:rPr>
              <a:t>:</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Tversky</a:t>
            </a:r>
            <a:r>
              <a:rPr lang="en-US" sz="1800" dirty="0">
                <a:solidFill>
                  <a:srgbClr val="002060"/>
                </a:solidFill>
                <a:latin typeface="Arial" panose="020B0604020202020204" pitchFamily="34" charset="0"/>
                <a:cs typeface="Arial" panose="020B0604020202020204" pitchFamily="34" charset="0"/>
              </a:rPr>
              <a:t>, Amos, and Daniel </a:t>
            </a:r>
            <a:r>
              <a:rPr lang="en-US" sz="1800" dirty="0" err="1">
                <a:solidFill>
                  <a:srgbClr val="002060"/>
                </a:solidFill>
                <a:latin typeface="Arial" panose="020B0604020202020204" pitchFamily="34" charset="0"/>
                <a:cs typeface="Arial" panose="020B0604020202020204" pitchFamily="34" charset="0"/>
              </a:rPr>
              <a:t>Kahneman</a:t>
            </a:r>
            <a:r>
              <a:rPr lang="en-US" sz="1800" dirty="0">
                <a:solidFill>
                  <a:srgbClr val="002060"/>
                </a:solidFill>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Judgment under Uncertainty: Heuristics and Biases</a:t>
            </a:r>
            <a:r>
              <a:rPr lang="en-US" sz="1800" dirty="0">
                <a:solidFill>
                  <a:srgbClr val="002060"/>
                </a:solidFill>
                <a:latin typeface="Arial" panose="020B0604020202020204" pitchFamily="34" charset="0"/>
                <a:cs typeface="Arial" panose="020B0604020202020204" pitchFamily="34" charset="0"/>
              </a:rPr>
              <a:t>." Science (New York, N.Y.), 1974: 1124-31.</a:t>
            </a:r>
          </a:p>
          <a:p>
            <a:pPr marL="628650" lvl="2" indent="-268288" algn="just">
              <a:spcBef>
                <a:spcPts val="800"/>
              </a:spcBef>
              <a:buSzPct val="68000"/>
              <a:buFont typeface="Wingdings" panose="05000000000000000000" pitchFamily="2" charset="2"/>
              <a:buChar char="Ø"/>
            </a:pPr>
            <a:r>
              <a:rPr lang="en-US" sz="1800" dirty="0">
                <a:solidFill>
                  <a:srgbClr val="002060"/>
                </a:solidFill>
                <a:latin typeface="Arial" panose="020B0604020202020204" pitchFamily="34" charset="0"/>
                <a:cs typeface="Arial" panose="020B0604020202020204" pitchFamily="34" charset="0"/>
              </a:rPr>
              <a:t>Armstrong, J. (2001). </a:t>
            </a:r>
            <a:r>
              <a:rPr lang="en-US" sz="1800" dirty="0">
                <a:solidFill>
                  <a:srgbClr val="FF0000"/>
                </a:solidFill>
                <a:latin typeface="Arial" panose="020B0604020202020204" pitchFamily="34" charset="0"/>
                <a:cs typeface="Arial" panose="020B0604020202020204" pitchFamily="34" charset="0"/>
              </a:rPr>
              <a:t>Principles of Forecasting: A Handbook for Researchers and Practitioners</a:t>
            </a:r>
            <a:r>
              <a:rPr lang="en-US" sz="1800" dirty="0">
                <a:solidFill>
                  <a:srgbClr val="002060"/>
                </a:solidFill>
                <a:latin typeface="Arial" panose="020B0604020202020204" pitchFamily="34" charset="0"/>
                <a:cs typeface="Arial" panose="020B0604020202020204" pitchFamily="34" charset="0"/>
              </a:rPr>
              <a:t> (International series in operations research &amp; management science). Springer.</a:t>
            </a:r>
          </a:p>
          <a:p>
            <a:pPr marL="628650" lvl="2" indent="-268288" algn="just">
              <a:spcBef>
                <a:spcPts val="800"/>
              </a:spcBef>
              <a:buSzPct val="68000"/>
              <a:buFont typeface="Wingdings" panose="05000000000000000000" pitchFamily="2" charset="2"/>
              <a:buChar char="Ø"/>
            </a:pPr>
            <a:r>
              <a:rPr lang="en-US" sz="1800" dirty="0" err="1">
                <a:solidFill>
                  <a:srgbClr val="002060"/>
                </a:solidFill>
                <a:latin typeface="Arial" panose="020B0604020202020204" pitchFamily="34" charset="0"/>
                <a:cs typeface="Arial" panose="020B0604020202020204" pitchFamily="34" charset="0"/>
              </a:rPr>
              <a:t>Savio</a:t>
            </a:r>
            <a:r>
              <a:rPr lang="en-US" sz="1800" dirty="0">
                <a:solidFill>
                  <a:srgbClr val="002060"/>
                </a:solidFill>
                <a:latin typeface="Arial" panose="020B0604020202020204" pitchFamily="34" charset="0"/>
                <a:cs typeface="Arial" panose="020B0604020202020204" pitchFamily="34" charset="0"/>
              </a:rPr>
              <a:t>, N. and Nikolopoulos, K. (2013). “</a:t>
            </a:r>
            <a:r>
              <a:rPr lang="en-US" sz="1800" dirty="0">
                <a:solidFill>
                  <a:srgbClr val="FF0000"/>
                </a:solidFill>
                <a:latin typeface="Arial" panose="020B0604020202020204" pitchFamily="34" charset="0"/>
                <a:cs typeface="Arial" panose="020B0604020202020204" pitchFamily="34" charset="0"/>
              </a:rPr>
              <a:t>A strategic forecasting framework for governmental decision-making and planning</a:t>
            </a:r>
            <a:r>
              <a:rPr lang="en-US" sz="1800" dirty="0">
                <a:solidFill>
                  <a:srgbClr val="002060"/>
                </a:solidFill>
                <a:latin typeface="Arial" panose="020B0604020202020204" pitchFamily="34" charset="0"/>
                <a:cs typeface="Arial" panose="020B0604020202020204" pitchFamily="34" charset="0"/>
              </a:rPr>
              <a:t>”. International Journal of Forecasting, 29(2), pp.311-321.</a:t>
            </a:r>
          </a:p>
          <a:p>
            <a:pPr marL="628650" lvl="2" indent="-268288" algn="just">
              <a:spcBef>
                <a:spcPts val="800"/>
              </a:spcBef>
              <a:buSzPct val="68000"/>
              <a:buFont typeface="Wingdings" panose="05000000000000000000" pitchFamily="2" charset="2"/>
              <a:buChar char="Ø"/>
            </a:pPr>
            <a:r>
              <a:rPr lang="en-US" sz="1800" dirty="0">
                <a:solidFill>
                  <a:srgbClr val="002060"/>
                </a:solidFill>
                <a:latin typeface="Arial" panose="020B0604020202020204" pitchFamily="34" charset="0"/>
                <a:cs typeface="Arial" panose="020B0604020202020204" pitchFamily="34" charset="0"/>
              </a:rPr>
              <a:t>Nikolopoulos, K., </a:t>
            </a:r>
            <a:r>
              <a:rPr lang="en-US" sz="1800" dirty="0" err="1">
                <a:solidFill>
                  <a:srgbClr val="002060"/>
                </a:solidFill>
                <a:latin typeface="Arial" panose="020B0604020202020204" pitchFamily="34" charset="0"/>
                <a:cs typeface="Arial" panose="020B0604020202020204" pitchFamily="34" charset="0"/>
              </a:rPr>
              <a:t>Litsa</a:t>
            </a:r>
            <a:r>
              <a:rPr lang="en-US" sz="1800" dirty="0">
                <a:solidFill>
                  <a:srgbClr val="002060"/>
                </a:solidFill>
                <a:latin typeface="Arial" panose="020B0604020202020204" pitchFamily="34" charset="0"/>
                <a:cs typeface="Arial" panose="020B0604020202020204" pitchFamily="34" charset="0"/>
              </a:rPr>
              <a:t>, A., Petropoulos, F., </a:t>
            </a:r>
            <a:r>
              <a:rPr lang="en-US" sz="1800" dirty="0" err="1">
                <a:solidFill>
                  <a:srgbClr val="002060"/>
                </a:solidFill>
                <a:latin typeface="Arial" panose="020B0604020202020204" pitchFamily="34" charset="0"/>
                <a:cs typeface="Arial" panose="020B0604020202020204" pitchFamily="34" charset="0"/>
              </a:rPr>
              <a:t>Bougioukos</a:t>
            </a:r>
            <a:r>
              <a:rPr lang="en-US" sz="1800" dirty="0">
                <a:solidFill>
                  <a:srgbClr val="002060"/>
                </a:solidFill>
                <a:latin typeface="Arial" panose="020B0604020202020204" pitchFamily="34" charset="0"/>
                <a:cs typeface="Arial" panose="020B0604020202020204" pitchFamily="34" charset="0"/>
              </a:rPr>
              <a:t>, V. and </a:t>
            </a:r>
            <a:r>
              <a:rPr lang="en-US" sz="1800" dirty="0" err="1">
                <a:solidFill>
                  <a:srgbClr val="002060"/>
                </a:solidFill>
                <a:latin typeface="Arial" panose="020B0604020202020204" pitchFamily="34" charset="0"/>
                <a:cs typeface="Arial" panose="020B0604020202020204" pitchFamily="34" charset="0"/>
              </a:rPr>
              <a:t>Khammash</a:t>
            </a:r>
            <a:r>
              <a:rPr lang="en-US" sz="1800" dirty="0">
                <a:solidFill>
                  <a:srgbClr val="002060"/>
                </a:solidFill>
                <a:latin typeface="Arial" panose="020B0604020202020204" pitchFamily="34" charset="0"/>
                <a:cs typeface="Arial" panose="020B0604020202020204" pitchFamily="34" charset="0"/>
              </a:rPr>
              <a:t>, M. (2015). “</a:t>
            </a:r>
            <a:r>
              <a:rPr lang="en-US" sz="1800" dirty="0">
                <a:solidFill>
                  <a:srgbClr val="FF0000"/>
                </a:solidFill>
                <a:latin typeface="Arial" panose="020B0604020202020204" pitchFamily="34" charset="0"/>
                <a:cs typeface="Arial" panose="020B0604020202020204" pitchFamily="34" charset="0"/>
              </a:rPr>
              <a:t>Relative performance of methods for forecasting special events</a:t>
            </a:r>
            <a:r>
              <a:rPr lang="en-US" sz="1800" dirty="0">
                <a:solidFill>
                  <a:srgbClr val="002060"/>
                </a:solidFill>
                <a:latin typeface="Arial" panose="020B0604020202020204" pitchFamily="34" charset="0"/>
                <a:cs typeface="Arial" panose="020B0604020202020204" pitchFamily="34" charset="0"/>
              </a:rPr>
              <a:t>”. Journal of Business Research, 68(8), pp.1785-1791. </a:t>
            </a:r>
          </a:p>
        </p:txBody>
      </p:sp>
      <p:sp>
        <p:nvSpPr>
          <p:cNvPr id="8" name="Title 1"/>
          <p:cNvSpPr>
            <a:spLocks noGrp="1"/>
          </p:cNvSpPr>
          <p:nvPr>
            <p:ph type="title"/>
          </p:nvPr>
        </p:nvSpPr>
        <p:spPr>
          <a:xfrm>
            <a:off x="11430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Literature Review</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Tree>
    <p:extLst>
      <p:ext uri="{BB962C8B-B14F-4D97-AF65-F5344CB8AC3E}">
        <p14:creationId xmlns:p14="http://schemas.microsoft.com/office/powerpoint/2010/main" val="30499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15885557"/>
              </p:ext>
            </p:extLst>
          </p:nvPr>
        </p:nvGraphicFramePr>
        <p:xfrm>
          <a:off x="2514599" y="1828799"/>
          <a:ext cx="9525001" cy="4603846"/>
        </p:xfrm>
        <a:graphic>
          <a:graphicData uri="http://schemas.openxmlformats.org/drawingml/2006/table">
            <a:tbl>
              <a:tblPr>
                <a:tableStyleId>{5C22544A-7EE6-4342-B048-85BDC9FD1C3A}</a:tableStyleId>
              </a:tblPr>
              <a:tblGrid>
                <a:gridCol w="2202920">
                  <a:extLst>
                    <a:ext uri="{9D8B030D-6E8A-4147-A177-3AD203B41FA5}">
                      <a16:colId xmlns:a16="http://schemas.microsoft.com/office/drawing/2014/main" val="20000"/>
                    </a:ext>
                  </a:extLst>
                </a:gridCol>
                <a:gridCol w="2307818">
                  <a:extLst>
                    <a:ext uri="{9D8B030D-6E8A-4147-A177-3AD203B41FA5}">
                      <a16:colId xmlns:a16="http://schemas.microsoft.com/office/drawing/2014/main" val="20001"/>
                    </a:ext>
                  </a:extLst>
                </a:gridCol>
                <a:gridCol w="2307818">
                  <a:extLst>
                    <a:ext uri="{9D8B030D-6E8A-4147-A177-3AD203B41FA5}">
                      <a16:colId xmlns:a16="http://schemas.microsoft.com/office/drawing/2014/main" val="20002"/>
                    </a:ext>
                  </a:extLst>
                </a:gridCol>
                <a:gridCol w="2706445">
                  <a:extLst>
                    <a:ext uri="{9D8B030D-6E8A-4147-A177-3AD203B41FA5}">
                      <a16:colId xmlns:a16="http://schemas.microsoft.com/office/drawing/2014/main" val="20003"/>
                    </a:ext>
                  </a:extLst>
                </a:gridCol>
              </a:tblGrid>
              <a:tr h="272955">
                <a:tc>
                  <a:txBody>
                    <a:bodyPr/>
                    <a:lstStyle/>
                    <a:p>
                      <a:pPr algn="ctr">
                        <a:spcAft>
                          <a:spcPts val="0"/>
                        </a:spcAft>
                      </a:pPr>
                      <a:r>
                        <a:rPr lang="en-US" sz="2000" b="1" dirty="0">
                          <a:solidFill>
                            <a:schemeClr val="tx2"/>
                          </a:solidFill>
                          <a:effectLst/>
                        </a:rPr>
                        <a:t>METHOD</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SA</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s-SA</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SS-Forecasting</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836">
                <a:tc>
                  <a:txBody>
                    <a:bodyPr/>
                    <a:lstStyle/>
                    <a:p>
                      <a:pPr algn="ctr">
                        <a:spcAft>
                          <a:spcPts val="0"/>
                        </a:spcAft>
                      </a:pPr>
                      <a:r>
                        <a:rPr lang="en-US" sz="1400" dirty="0">
                          <a:solidFill>
                            <a:schemeClr val="tx2"/>
                          </a:solidFill>
                          <a:effectLst/>
                        </a:rPr>
                        <a:t>Administrator use</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High</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Medium</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Low</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5343">
                <a:tc>
                  <a:txBody>
                    <a:bodyPr/>
                    <a:lstStyle/>
                    <a:p>
                      <a:pPr algn="ctr">
                        <a:spcAft>
                          <a:spcPts val="0"/>
                        </a:spcAft>
                      </a:pPr>
                      <a:r>
                        <a:rPr lang="en-US" sz="1400">
                          <a:solidFill>
                            <a:schemeClr val="tx2"/>
                          </a:solidFill>
                          <a:effectLst/>
                        </a:rPr>
                        <a:t>Administrator role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a:solidFill>
                            <a:schemeClr val="tx2"/>
                          </a:solidFill>
                          <a:effectLst/>
                        </a:rPr>
                        <a:t>• Define problem</a:t>
                      </a:r>
                      <a:endParaRPr lang="el-GR" sz="1600">
                        <a:solidFill>
                          <a:schemeClr val="tx2"/>
                        </a:solidFill>
                        <a:effectLst/>
                      </a:endParaRPr>
                    </a:p>
                    <a:p>
                      <a:pPr>
                        <a:spcAft>
                          <a:spcPts val="0"/>
                        </a:spcAft>
                      </a:pPr>
                      <a:r>
                        <a:rPr lang="en-US" sz="1400">
                          <a:solidFill>
                            <a:schemeClr val="tx2"/>
                          </a:solidFill>
                          <a:effectLst/>
                        </a:rPr>
                        <a:t>• Define potential alternative outcomes</a:t>
                      </a:r>
                      <a:endParaRPr lang="el-GR" sz="1600">
                        <a:solidFill>
                          <a:schemeClr val="tx2"/>
                        </a:solidFill>
                        <a:effectLst/>
                      </a:endParaRPr>
                    </a:p>
                    <a:p>
                      <a:pPr>
                        <a:spcAft>
                          <a:spcPts val="0"/>
                        </a:spcAft>
                      </a:pPr>
                      <a:r>
                        <a:rPr lang="en-US" sz="1400">
                          <a:solidFill>
                            <a:schemeClr val="tx2"/>
                          </a:solidFill>
                          <a:effectLst/>
                        </a:rPr>
                        <a:t>• Define forecast</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a:solidFill>
                            <a:schemeClr val="tx2"/>
                          </a:solidFill>
                          <a:effectLst/>
                        </a:rPr>
                        <a:t>• Define problem</a:t>
                      </a:r>
                      <a:endParaRPr lang="el-GR" sz="1600">
                        <a:solidFill>
                          <a:schemeClr val="tx2"/>
                        </a:solidFill>
                        <a:effectLst/>
                      </a:endParaRPr>
                    </a:p>
                    <a:p>
                      <a:pPr>
                        <a:spcAft>
                          <a:spcPts val="0"/>
                        </a:spcAft>
                      </a:pPr>
                      <a:r>
                        <a:rPr lang="en-US" sz="1400">
                          <a:solidFill>
                            <a:schemeClr val="tx2"/>
                          </a:solidFill>
                          <a:effectLst/>
                        </a:rPr>
                        <a:t>• Define potential alternative outcomes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a:solidFill>
                            <a:schemeClr val="tx2"/>
                          </a:solidFill>
                          <a:effectLst/>
                        </a:rPr>
                        <a:t>• Define problem (set question)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7672">
                <a:tc>
                  <a:txBody>
                    <a:bodyPr/>
                    <a:lstStyle/>
                    <a:p>
                      <a:pPr algn="ctr">
                        <a:spcAft>
                          <a:spcPts val="0"/>
                        </a:spcAft>
                      </a:pPr>
                      <a:r>
                        <a:rPr lang="en-US" sz="1400">
                          <a:solidFill>
                            <a:schemeClr val="tx2"/>
                          </a:solidFill>
                          <a:effectLst/>
                        </a:rPr>
                        <a:t>Means for collecting responses from participants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Hard Copy/e-mail/Fax</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Hard Copy/e-mail/Fax</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Web platform</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7672">
                <a:tc>
                  <a:txBody>
                    <a:bodyPr/>
                    <a:lstStyle/>
                    <a:p>
                      <a:pPr algn="ctr">
                        <a:spcAft>
                          <a:spcPts val="0"/>
                        </a:spcAft>
                      </a:pPr>
                      <a:r>
                        <a:rPr lang="en-US" sz="1400">
                          <a:solidFill>
                            <a:schemeClr val="tx2"/>
                          </a:solidFill>
                          <a:effectLst/>
                        </a:rPr>
                        <a:t>Problem description- formulation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Exhaustive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Exhaustive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Simple forecast question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8836">
                <a:tc>
                  <a:txBody>
                    <a:bodyPr/>
                    <a:lstStyle/>
                    <a:p>
                      <a:pPr algn="ctr">
                        <a:spcAft>
                          <a:spcPts val="0"/>
                        </a:spcAft>
                      </a:pPr>
                      <a:r>
                        <a:rPr lang="en-US" sz="1400" dirty="0">
                          <a:solidFill>
                            <a:schemeClr val="tx2"/>
                          </a:solidFill>
                          <a:effectLst/>
                        </a:rPr>
                        <a:t>Number of participants</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Minimum 5 SMEs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5 to 10 SMEs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No restriction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7672">
                <a:tc>
                  <a:txBody>
                    <a:bodyPr/>
                    <a:lstStyle/>
                    <a:p>
                      <a:pPr algn="ctr">
                        <a:spcAft>
                          <a:spcPts val="0"/>
                        </a:spcAft>
                      </a:pPr>
                      <a:r>
                        <a:rPr lang="en-US" sz="1400">
                          <a:solidFill>
                            <a:schemeClr val="tx2"/>
                          </a:solidFill>
                          <a:effectLst/>
                        </a:rPr>
                        <a:t>Forecaster domain expertise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Prerequisite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Prerequisite</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Desired</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955343">
                <a:tc>
                  <a:txBody>
                    <a:bodyPr/>
                    <a:lstStyle/>
                    <a:p>
                      <a:pPr algn="ctr">
                        <a:spcAft>
                          <a:spcPts val="0"/>
                        </a:spcAft>
                      </a:pPr>
                      <a:r>
                        <a:rPr lang="en-US" sz="1400">
                          <a:solidFill>
                            <a:schemeClr val="tx2"/>
                          </a:solidFill>
                          <a:effectLst/>
                        </a:rPr>
                        <a:t>Provided training to participants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Non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Non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Relatively detailed e-training</a:t>
                      </a:r>
                      <a:endParaRPr lang="el-GR" sz="1600">
                        <a:solidFill>
                          <a:schemeClr val="tx2"/>
                        </a:solidFill>
                        <a:effectLst/>
                      </a:endParaRPr>
                    </a:p>
                    <a:p>
                      <a:pPr algn="ctr">
                        <a:spcAft>
                          <a:spcPts val="0"/>
                        </a:spcAft>
                      </a:pPr>
                      <a:r>
                        <a:rPr lang="en-US" sz="1400">
                          <a:solidFill>
                            <a:schemeClr val="tx2"/>
                          </a:solidFill>
                          <a:effectLst/>
                        </a:rPr>
                        <a:t>(short video tutorials aiming at providing focused knowledge through the use of examples)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77672">
                <a:tc>
                  <a:txBody>
                    <a:bodyPr/>
                    <a:lstStyle/>
                    <a:p>
                      <a:pPr algn="ctr">
                        <a:spcAft>
                          <a:spcPts val="0"/>
                        </a:spcAft>
                      </a:pPr>
                      <a:r>
                        <a:rPr lang="en-US" sz="1400" dirty="0">
                          <a:solidFill>
                            <a:schemeClr val="tx2"/>
                          </a:solidFill>
                          <a:effectLst/>
                        </a:rPr>
                        <a:t>Minimum number of analogies</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2</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1</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Forecaster’s discretion</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8" name="Title 1"/>
          <p:cNvSpPr>
            <a:spLocks noGrp="1"/>
          </p:cNvSpPr>
          <p:nvPr>
            <p:ph type="title"/>
          </p:nvPr>
        </p:nvSpPr>
        <p:spPr>
          <a:xfrm>
            <a:off x="609600" y="0"/>
            <a:ext cx="105918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Str. Super-Forecasting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1"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2"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169632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56052974"/>
              </p:ext>
            </p:extLst>
          </p:nvPr>
        </p:nvGraphicFramePr>
        <p:xfrm>
          <a:off x="2514599" y="1828799"/>
          <a:ext cx="9525001" cy="4646147"/>
        </p:xfrm>
        <a:graphic>
          <a:graphicData uri="http://schemas.openxmlformats.org/drawingml/2006/table">
            <a:tbl>
              <a:tblPr>
                <a:tableStyleId>{5C22544A-7EE6-4342-B048-85BDC9FD1C3A}</a:tableStyleId>
              </a:tblPr>
              <a:tblGrid>
                <a:gridCol w="2202920">
                  <a:extLst>
                    <a:ext uri="{9D8B030D-6E8A-4147-A177-3AD203B41FA5}">
                      <a16:colId xmlns:a16="http://schemas.microsoft.com/office/drawing/2014/main" val="20000"/>
                    </a:ext>
                  </a:extLst>
                </a:gridCol>
                <a:gridCol w="2307818">
                  <a:extLst>
                    <a:ext uri="{9D8B030D-6E8A-4147-A177-3AD203B41FA5}">
                      <a16:colId xmlns:a16="http://schemas.microsoft.com/office/drawing/2014/main" val="20001"/>
                    </a:ext>
                  </a:extLst>
                </a:gridCol>
                <a:gridCol w="2307818">
                  <a:extLst>
                    <a:ext uri="{9D8B030D-6E8A-4147-A177-3AD203B41FA5}">
                      <a16:colId xmlns:a16="http://schemas.microsoft.com/office/drawing/2014/main" val="20002"/>
                    </a:ext>
                  </a:extLst>
                </a:gridCol>
                <a:gridCol w="2706445">
                  <a:extLst>
                    <a:ext uri="{9D8B030D-6E8A-4147-A177-3AD203B41FA5}">
                      <a16:colId xmlns:a16="http://schemas.microsoft.com/office/drawing/2014/main" val="20003"/>
                    </a:ext>
                  </a:extLst>
                </a:gridCol>
              </a:tblGrid>
              <a:tr h="261134">
                <a:tc>
                  <a:txBody>
                    <a:bodyPr/>
                    <a:lstStyle/>
                    <a:p>
                      <a:pPr algn="ctr">
                        <a:spcAft>
                          <a:spcPts val="0"/>
                        </a:spcAft>
                      </a:pPr>
                      <a:r>
                        <a:rPr lang="en-US" sz="2000" b="1" dirty="0">
                          <a:solidFill>
                            <a:schemeClr val="tx2"/>
                          </a:solidFill>
                          <a:effectLst/>
                        </a:rPr>
                        <a:t>METHOD</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SA</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s-SA</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dirty="0">
                          <a:solidFill>
                            <a:schemeClr val="tx2"/>
                          </a:solidFill>
                          <a:effectLst/>
                        </a:rPr>
                        <a:t>SS-Forecasting</a:t>
                      </a:r>
                      <a:endParaRPr lang="el-GR" sz="20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85476">
                <a:tc>
                  <a:txBody>
                    <a:bodyPr/>
                    <a:lstStyle/>
                    <a:p>
                      <a:pPr algn="ctr">
                        <a:spcAft>
                          <a:spcPts val="0"/>
                        </a:spcAft>
                      </a:pPr>
                      <a:r>
                        <a:rPr lang="en-US" sz="1400" dirty="0">
                          <a:solidFill>
                            <a:schemeClr val="tx2"/>
                          </a:solidFill>
                          <a:effectLst/>
                        </a:rPr>
                        <a:t>Time for participants to respond</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Not defined</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1 week</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1 week for initial forecast and then unconstraint for consecutive forecasts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984">
                <a:tc>
                  <a:txBody>
                    <a:bodyPr/>
                    <a:lstStyle/>
                    <a:p>
                      <a:pPr algn="ctr">
                        <a:spcAft>
                          <a:spcPts val="0"/>
                        </a:spcAft>
                      </a:pPr>
                      <a:r>
                        <a:rPr lang="en-US" sz="1400">
                          <a:solidFill>
                            <a:schemeClr val="tx2"/>
                          </a:solidFill>
                          <a:effectLst/>
                        </a:rPr>
                        <a:t>Number of responses</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1</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1</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Not restricted (multiple forecasts allowed)</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8492">
                <a:tc>
                  <a:txBody>
                    <a:bodyPr/>
                    <a:lstStyle/>
                    <a:p>
                      <a:pPr algn="ctr">
                        <a:spcAft>
                          <a:spcPts val="0"/>
                        </a:spcAft>
                      </a:pPr>
                      <a:r>
                        <a:rPr lang="en-US" sz="1400" dirty="0">
                          <a:solidFill>
                            <a:schemeClr val="tx2"/>
                          </a:solidFill>
                          <a:effectLst/>
                        </a:rPr>
                        <a:t>Problem decomposition</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Non</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Non</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Yes (if desired)</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056427">
                <a:tc>
                  <a:txBody>
                    <a:bodyPr/>
                    <a:lstStyle/>
                    <a:p>
                      <a:pPr algn="ctr">
                        <a:spcAft>
                          <a:spcPts val="0"/>
                        </a:spcAft>
                      </a:pPr>
                      <a:r>
                        <a:rPr lang="en-US" sz="1600">
                          <a:solidFill>
                            <a:schemeClr val="tx2"/>
                          </a:solidFill>
                          <a:effectLst/>
                        </a:rPr>
                        <a:t>Participant’s </a:t>
                      </a:r>
                      <a:r>
                        <a:rPr lang="en-US" sz="1400">
                          <a:solidFill>
                            <a:schemeClr val="tx2"/>
                          </a:solidFill>
                          <a:effectLst/>
                        </a:rPr>
                        <a:t>response formulation</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a:solidFill>
                            <a:schemeClr val="tx2"/>
                          </a:solidFill>
                          <a:effectLst/>
                        </a:rPr>
                        <a:t>• Analogy description</a:t>
                      </a:r>
                      <a:endParaRPr lang="el-GR" sz="1600">
                        <a:solidFill>
                          <a:schemeClr val="tx2"/>
                        </a:solidFill>
                        <a:effectLst/>
                      </a:endParaRPr>
                    </a:p>
                    <a:p>
                      <a:pPr>
                        <a:spcAft>
                          <a:spcPts val="0"/>
                        </a:spcAft>
                      </a:pPr>
                      <a:r>
                        <a:rPr lang="en-US" sz="1400">
                          <a:solidFill>
                            <a:schemeClr val="tx2"/>
                          </a:solidFill>
                          <a:effectLst/>
                        </a:rPr>
                        <a:t>• Source of analogies</a:t>
                      </a:r>
                      <a:endParaRPr lang="el-GR" sz="1600">
                        <a:solidFill>
                          <a:schemeClr val="tx2"/>
                        </a:solidFill>
                        <a:effectLst/>
                      </a:endParaRPr>
                    </a:p>
                    <a:p>
                      <a:pPr>
                        <a:spcAft>
                          <a:spcPts val="0"/>
                        </a:spcAft>
                      </a:pPr>
                      <a:r>
                        <a:rPr lang="en-US" sz="1400">
                          <a:solidFill>
                            <a:schemeClr val="tx2"/>
                          </a:solidFill>
                          <a:effectLst/>
                        </a:rPr>
                        <a:t>• Similarity rating (1-10)</a:t>
                      </a:r>
                      <a:endParaRPr lang="el-GR" sz="1600">
                        <a:solidFill>
                          <a:schemeClr val="tx2"/>
                        </a:solidFill>
                        <a:effectLst/>
                      </a:endParaRPr>
                    </a:p>
                    <a:p>
                      <a:pPr>
                        <a:spcAft>
                          <a:spcPts val="0"/>
                        </a:spcAft>
                      </a:pPr>
                      <a:r>
                        <a:rPr lang="en-US" sz="1400">
                          <a:solidFill>
                            <a:schemeClr val="tx2"/>
                          </a:solidFill>
                          <a:effectLst/>
                        </a:rPr>
                        <a:t>• Closest outcome from given selections (ability to use %)</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a:solidFill>
                            <a:schemeClr val="tx2"/>
                          </a:solidFill>
                          <a:effectLst/>
                        </a:rPr>
                        <a:t>• Analogy description</a:t>
                      </a:r>
                      <a:endParaRPr lang="el-GR" sz="1600">
                        <a:solidFill>
                          <a:schemeClr val="tx2"/>
                        </a:solidFill>
                        <a:effectLst/>
                      </a:endParaRPr>
                    </a:p>
                    <a:p>
                      <a:pPr>
                        <a:spcAft>
                          <a:spcPts val="0"/>
                        </a:spcAft>
                      </a:pPr>
                      <a:r>
                        <a:rPr lang="en-US" sz="1400">
                          <a:solidFill>
                            <a:schemeClr val="tx2"/>
                          </a:solidFill>
                          <a:effectLst/>
                        </a:rPr>
                        <a:t>• Source of analogies</a:t>
                      </a:r>
                      <a:endParaRPr lang="el-GR" sz="1600">
                        <a:solidFill>
                          <a:schemeClr val="tx2"/>
                        </a:solidFill>
                        <a:effectLst/>
                      </a:endParaRPr>
                    </a:p>
                    <a:p>
                      <a:pPr>
                        <a:spcAft>
                          <a:spcPts val="0"/>
                        </a:spcAft>
                      </a:pPr>
                      <a:r>
                        <a:rPr lang="en-US" sz="1400">
                          <a:solidFill>
                            <a:schemeClr val="tx2"/>
                          </a:solidFill>
                          <a:effectLst/>
                        </a:rPr>
                        <a:t>• Similarity rating (1-10)</a:t>
                      </a:r>
                      <a:endParaRPr lang="el-GR" sz="1600">
                        <a:solidFill>
                          <a:schemeClr val="tx2"/>
                        </a:solidFill>
                        <a:effectLst/>
                      </a:endParaRPr>
                    </a:p>
                    <a:p>
                      <a:pPr>
                        <a:spcAft>
                          <a:spcPts val="0"/>
                        </a:spcAft>
                      </a:pPr>
                      <a:r>
                        <a:rPr lang="en-US" sz="1400">
                          <a:solidFill>
                            <a:schemeClr val="tx2"/>
                          </a:solidFill>
                          <a:effectLst/>
                        </a:rPr>
                        <a:t>• Closest outcome from given selections in the form of a prediction interval</a:t>
                      </a:r>
                      <a:endParaRPr lang="el-GR" sz="1600">
                        <a:solidFill>
                          <a:schemeClr val="tx2"/>
                        </a:solidFill>
                        <a:effectLst/>
                      </a:endParaRPr>
                    </a:p>
                    <a:p>
                      <a:pPr>
                        <a:spcAft>
                          <a:spcPts val="0"/>
                        </a:spcAft>
                      </a:pPr>
                      <a:r>
                        <a:rPr lang="en-US" sz="1400">
                          <a:solidFill>
                            <a:schemeClr val="tx2"/>
                          </a:solidFill>
                          <a:effectLst/>
                        </a:rPr>
                        <a:t>• Point forecast from within the above selected prediction interval</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1400" dirty="0">
                          <a:solidFill>
                            <a:schemeClr val="tx2"/>
                          </a:solidFill>
                          <a:effectLst/>
                        </a:rPr>
                        <a:t>• Question decomposition (if necessary)</a:t>
                      </a:r>
                      <a:endParaRPr lang="el-GR" sz="1600" dirty="0">
                        <a:solidFill>
                          <a:schemeClr val="tx2"/>
                        </a:solidFill>
                        <a:effectLst/>
                      </a:endParaRPr>
                    </a:p>
                    <a:p>
                      <a:pPr>
                        <a:spcAft>
                          <a:spcPts val="0"/>
                        </a:spcAft>
                      </a:pPr>
                      <a:r>
                        <a:rPr lang="en-US" sz="1400" dirty="0">
                          <a:solidFill>
                            <a:schemeClr val="tx2"/>
                          </a:solidFill>
                          <a:effectLst/>
                        </a:rPr>
                        <a:t>• Analogy description (for all, or some of the decomposed levels)</a:t>
                      </a:r>
                      <a:endParaRPr lang="el-GR" sz="1600" dirty="0">
                        <a:solidFill>
                          <a:schemeClr val="tx2"/>
                        </a:solidFill>
                        <a:effectLst/>
                      </a:endParaRPr>
                    </a:p>
                    <a:p>
                      <a:pPr>
                        <a:spcAft>
                          <a:spcPts val="0"/>
                        </a:spcAft>
                      </a:pPr>
                      <a:r>
                        <a:rPr lang="en-US" sz="1400" dirty="0">
                          <a:solidFill>
                            <a:schemeClr val="tx2"/>
                          </a:solidFill>
                          <a:effectLst/>
                        </a:rPr>
                        <a:t>• Source of analogies (URL or text)</a:t>
                      </a:r>
                      <a:endParaRPr lang="el-GR" sz="1600" dirty="0">
                        <a:solidFill>
                          <a:schemeClr val="tx2"/>
                        </a:solidFill>
                        <a:effectLst/>
                      </a:endParaRPr>
                    </a:p>
                    <a:p>
                      <a:pPr>
                        <a:spcAft>
                          <a:spcPts val="0"/>
                        </a:spcAft>
                      </a:pPr>
                      <a:r>
                        <a:rPr lang="en-US" sz="1400" dirty="0">
                          <a:solidFill>
                            <a:schemeClr val="tx2"/>
                          </a:solidFill>
                          <a:effectLst/>
                        </a:rPr>
                        <a:t>• Similarity rating (1-10)</a:t>
                      </a:r>
                      <a:endParaRPr lang="el-GR" sz="1600" dirty="0">
                        <a:solidFill>
                          <a:schemeClr val="tx2"/>
                        </a:solidFill>
                        <a:effectLst/>
                      </a:endParaRPr>
                    </a:p>
                    <a:p>
                      <a:pPr>
                        <a:spcAft>
                          <a:spcPts val="0"/>
                        </a:spcAft>
                      </a:pPr>
                      <a:r>
                        <a:rPr lang="en-US" sz="1400" dirty="0">
                          <a:solidFill>
                            <a:schemeClr val="tx2"/>
                          </a:solidFill>
                          <a:effectLst/>
                        </a:rPr>
                        <a:t>• Point forecast in the form of a probability expression</a:t>
                      </a:r>
                      <a:endParaRPr lang="el-GR" sz="1600" dirty="0">
                        <a:solidFill>
                          <a:schemeClr val="tx2"/>
                        </a:solidFill>
                        <a:effectLst/>
                      </a:endParaRPr>
                    </a:p>
                    <a:p>
                      <a:pPr>
                        <a:spcAft>
                          <a:spcPts val="0"/>
                        </a:spcAft>
                      </a:pP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13968">
                <a:tc>
                  <a:txBody>
                    <a:bodyPr/>
                    <a:lstStyle/>
                    <a:p>
                      <a:pPr algn="ctr">
                        <a:spcAft>
                          <a:spcPts val="0"/>
                        </a:spcAft>
                      </a:pPr>
                      <a:r>
                        <a:rPr lang="en-US" sz="1400" dirty="0">
                          <a:solidFill>
                            <a:schemeClr val="tx2"/>
                          </a:solidFill>
                          <a:effectLst/>
                        </a:rPr>
                        <a:t>Forecast extraction</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By administrator using a predefined set of mechanical rules</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a:solidFill>
                            <a:schemeClr val="tx2"/>
                          </a:solidFill>
                          <a:effectLst/>
                        </a:rPr>
                        <a:t>By participant, providing point forecast from within the pre-selected prediction interval</a:t>
                      </a:r>
                      <a:endParaRPr lang="el-GR" sz="160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dirty="0">
                          <a:solidFill>
                            <a:schemeClr val="tx2"/>
                          </a:solidFill>
                          <a:effectLst/>
                        </a:rPr>
                        <a:t>By participant, providing point forecast </a:t>
                      </a:r>
                      <a:endParaRPr lang="el-GR" sz="16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38942" marR="3894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1" name="Title 1"/>
          <p:cNvSpPr>
            <a:spLocks noGrp="1"/>
          </p:cNvSpPr>
          <p:nvPr>
            <p:ph type="title"/>
          </p:nvPr>
        </p:nvSpPr>
        <p:spPr>
          <a:xfrm>
            <a:off x="609600" y="0"/>
            <a:ext cx="105918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Str. Super-Forecasting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13"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4"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383185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Data Collection</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2057400" y="1600200"/>
            <a:ext cx="8305800"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800"/>
              </a:spcBef>
              <a:buSzPct val="68000"/>
              <a:buFont typeface="Wingdings" panose="05000000000000000000" pitchFamily="2" charset="2"/>
              <a:buChar char="q"/>
            </a:pPr>
            <a:r>
              <a:rPr lang="en-US" sz="3600" b="1" dirty="0">
                <a:solidFill>
                  <a:srgbClr val="002060"/>
                </a:solidFill>
                <a:latin typeface="Arial" panose="020B0604020202020204" pitchFamily="34" charset="0"/>
                <a:cs typeface="Arial" panose="020B0604020202020204" pitchFamily="34" charset="0"/>
              </a:rPr>
              <a:t>Source</a:t>
            </a:r>
            <a:r>
              <a:rPr lang="el-GR" sz="3600" dirty="0">
                <a:solidFill>
                  <a:srgbClr val="002060"/>
                </a:solidFill>
                <a:latin typeface="Arial" panose="020B0604020202020204" pitchFamily="34" charset="0"/>
                <a:cs typeface="Arial" panose="020B0604020202020204" pitchFamily="34" charset="0"/>
              </a:rPr>
              <a:t>: </a:t>
            </a:r>
            <a:r>
              <a:rPr lang="en-US" sz="3600" dirty="0">
                <a:solidFill>
                  <a:srgbClr val="002060"/>
                </a:solidFill>
                <a:latin typeface="Arial" panose="020B0604020202020204" pitchFamily="34" charset="0"/>
                <a:cs typeface="Arial" panose="020B0604020202020204" pitchFamily="34" charset="0"/>
              </a:rPr>
              <a:t>Field Research</a:t>
            </a:r>
            <a:endParaRPr lang="el-GR" sz="3600" dirty="0">
              <a:solidFill>
                <a:srgbClr val="002060"/>
              </a:solidFill>
              <a:latin typeface="Arial" panose="020B0604020202020204" pitchFamily="34" charset="0"/>
              <a:cs typeface="Arial" panose="020B0604020202020204" pitchFamily="34" charset="0"/>
            </a:endParaRPr>
          </a:p>
          <a:p>
            <a:pPr lvl="2" indent="-457200" algn="just">
              <a:spcBef>
                <a:spcPts val="800"/>
              </a:spcBef>
              <a:buSzPct val="68000"/>
              <a:buFont typeface="Wingdings" panose="05000000000000000000" pitchFamily="2" charset="2"/>
              <a:buChar char="q"/>
            </a:pPr>
            <a:r>
              <a:rPr lang="en-US" sz="3600" b="1" dirty="0">
                <a:solidFill>
                  <a:srgbClr val="002060"/>
                </a:solidFill>
                <a:latin typeface="Arial" panose="020B0604020202020204" pitchFamily="34" charset="0"/>
                <a:cs typeface="Arial" panose="020B0604020202020204" pitchFamily="34" charset="0"/>
              </a:rPr>
              <a:t>Period</a:t>
            </a:r>
            <a:r>
              <a:rPr lang="el-GR" sz="3600" dirty="0">
                <a:solidFill>
                  <a:srgbClr val="002060"/>
                </a:solidFill>
                <a:latin typeface="Arial" panose="020B0604020202020204" pitchFamily="34" charset="0"/>
                <a:cs typeface="Arial" panose="020B0604020202020204" pitchFamily="34" charset="0"/>
              </a:rPr>
              <a:t>: 11/2016 - </a:t>
            </a:r>
            <a:r>
              <a:rPr lang="el-GR" sz="3600" dirty="0" smtClean="0">
                <a:solidFill>
                  <a:srgbClr val="002060"/>
                </a:solidFill>
                <a:latin typeface="Arial" panose="020B0604020202020204" pitchFamily="34" charset="0"/>
                <a:cs typeface="Arial" panose="020B0604020202020204" pitchFamily="34" charset="0"/>
              </a:rPr>
              <a:t>5/2017</a:t>
            </a:r>
            <a:endParaRPr lang="en-US" sz="3600" dirty="0" smtClean="0">
              <a:solidFill>
                <a:srgbClr val="002060"/>
              </a:solidFill>
              <a:latin typeface="Arial" panose="020B0604020202020204" pitchFamily="34" charset="0"/>
              <a:cs typeface="Arial" panose="020B0604020202020204" pitchFamily="34" charset="0"/>
            </a:endParaRPr>
          </a:p>
          <a:p>
            <a:pPr lvl="2" indent="-457200" algn="just">
              <a:spcBef>
                <a:spcPts val="800"/>
              </a:spcBef>
              <a:buSzPct val="68000"/>
              <a:buFont typeface="Wingdings" panose="05000000000000000000" pitchFamily="2" charset="2"/>
              <a:buChar char="q"/>
            </a:pPr>
            <a:r>
              <a:rPr lang="en-US" sz="3600" b="1" dirty="0" smtClean="0">
                <a:solidFill>
                  <a:srgbClr val="002060"/>
                </a:solidFill>
                <a:latin typeface="Arial" panose="020B0604020202020204" pitchFamily="34" charset="0"/>
                <a:cs typeface="Arial" panose="020B0604020202020204" pitchFamily="34" charset="0"/>
              </a:rPr>
              <a:t>Participants</a:t>
            </a:r>
            <a:r>
              <a:rPr lang="en-US" sz="3600" dirty="0" smtClean="0">
                <a:solidFill>
                  <a:srgbClr val="002060"/>
                </a:solidFill>
                <a:latin typeface="Arial" panose="020B0604020202020204" pitchFamily="34" charset="0"/>
                <a:cs typeface="Arial" panose="020B0604020202020204" pitchFamily="34" charset="0"/>
              </a:rPr>
              <a:t>: 110-220</a:t>
            </a:r>
            <a:endParaRPr lang="el-GR" sz="3600" dirty="0">
              <a:solidFill>
                <a:srgbClr val="002060"/>
              </a:solidFill>
              <a:latin typeface="Arial" panose="020B0604020202020204" pitchFamily="34" charset="0"/>
              <a:cs typeface="Arial" panose="020B0604020202020204" pitchFamily="34" charset="0"/>
            </a:endParaRPr>
          </a:p>
          <a:p>
            <a:pPr lvl="2" indent="-457200" algn="just">
              <a:spcBef>
                <a:spcPts val="800"/>
              </a:spcBef>
              <a:buSzPct val="68000"/>
              <a:buFont typeface="Wingdings" panose="05000000000000000000" pitchFamily="2" charset="2"/>
              <a:buChar char="q"/>
            </a:pPr>
            <a:r>
              <a:rPr lang="en-US" sz="3600" b="1" dirty="0">
                <a:solidFill>
                  <a:srgbClr val="002060"/>
                </a:solidFill>
                <a:latin typeface="Arial" panose="020B0604020202020204" pitchFamily="34" charset="0"/>
                <a:cs typeface="Arial" panose="020B0604020202020204" pitchFamily="34" charset="0"/>
              </a:rPr>
              <a:t>No of Observations</a:t>
            </a:r>
            <a:r>
              <a:rPr lang="el-GR" sz="3600" dirty="0">
                <a:solidFill>
                  <a:srgbClr val="002060"/>
                </a:solidFill>
                <a:latin typeface="Arial" panose="020B0604020202020204" pitchFamily="34" charset="0"/>
                <a:cs typeface="Arial" panose="020B0604020202020204" pitchFamily="34" charset="0"/>
              </a:rPr>
              <a:t>: </a:t>
            </a:r>
          </a:p>
          <a:p>
            <a:pPr marL="1257300" lvl="3" indent="-342900" algn="just">
              <a:spcBef>
                <a:spcPts val="800"/>
              </a:spcBef>
              <a:buSzPct val="68000"/>
              <a:buFont typeface="Wingdings" panose="05000000000000000000" pitchFamily="2" charset="2"/>
              <a:buChar char="Ø"/>
            </a:pPr>
            <a:r>
              <a:rPr lang="el-GR" sz="3200" b="1" dirty="0">
                <a:solidFill>
                  <a:srgbClr val="0070C0"/>
                </a:solidFill>
                <a:latin typeface="Arial" panose="020B0604020202020204" pitchFamily="34" charset="0"/>
                <a:cs typeface="Arial" panose="020B0604020202020204" pitchFamily="34" charset="0"/>
              </a:rPr>
              <a:t>14</a:t>
            </a:r>
            <a:r>
              <a:rPr lang="el-GR" sz="3200" dirty="0">
                <a:solidFill>
                  <a:srgbClr val="0070C0"/>
                </a:solidFill>
                <a:latin typeface="Arial" panose="020B0604020202020204" pitchFamily="34" charset="0"/>
                <a:cs typeface="Arial" panose="020B0604020202020204" pitchFamily="34" charset="0"/>
              </a:rPr>
              <a:t> </a:t>
            </a:r>
            <a:r>
              <a:rPr lang="en-US" sz="3200" dirty="0">
                <a:solidFill>
                  <a:srgbClr val="0070C0"/>
                </a:solidFill>
                <a:latin typeface="Arial" panose="020B0604020202020204" pitchFamily="34" charset="0"/>
                <a:cs typeface="Arial" panose="020B0604020202020204" pitchFamily="34" charset="0"/>
              </a:rPr>
              <a:t>questions, open for </a:t>
            </a:r>
            <a:r>
              <a:rPr lang="el-GR" sz="3200" dirty="0">
                <a:solidFill>
                  <a:srgbClr val="0070C0"/>
                </a:solidFill>
                <a:latin typeface="Arial" panose="020B0604020202020204" pitchFamily="34" charset="0"/>
                <a:cs typeface="Arial" panose="020B0604020202020204" pitchFamily="34" charset="0"/>
              </a:rPr>
              <a:t>2-6 </a:t>
            </a:r>
            <a:r>
              <a:rPr lang="en-US" sz="3200" dirty="0">
                <a:solidFill>
                  <a:srgbClr val="0070C0"/>
                </a:solidFill>
                <a:latin typeface="Arial" panose="020B0604020202020204" pitchFamily="34" charset="0"/>
                <a:cs typeface="Arial" panose="020B0604020202020204" pitchFamily="34" charset="0"/>
              </a:rPr>
              <a:t>months</a:t>
            </a:r>
            <a:endParaRPr lang="el-GR" sz="3200" dirty="0">
              <a:solidFill>
                <a:srgbClr val="0070C0"/>
              </a:solidFill>
              <a:latin typeface="Arial" panose="020B0604020202020204" pitchFamily="34" charset="0"/>
              <a:cs typeface="Arial" panose="020B0604020202020204" pitchFamily="34" charset="0"/>
            </a:endParaRPr>
          </a:p>
          <a:p>
            <a:pPr marL="1257300" lvl="3" indent="-342900" algn="just">
              <a:spcBef>
                <a:spcPts val="800"/>
              </a:spcBef>
              <a:buSzPct val="68000"/>
              <a:buFont typeface="Wingdings" panose="05000000000000000000" pitchFamily="2" charset="2"/>
              <a:buChar char="Ø"/>
            </a:pPr>
            <a:r>
              <a:rPr lang="el-GR" sz="3200" b="1" dirty="0">
                <a:solidFill>
                  <a:srgbClr val="0070C0"/>
                </a:solidFill>
                <a:latin typeface="Arial" panose="020B0604020202020204" pitchFamily="34" charset="0"/>
                <a:cs typeface="Arial" panose="020B0604020202020204" pitchFamily="34" charset="0"/>
              </a:rPr>
              <a:t>120-280</a:t>
            </a:r>
            <a:r>
              <a:rPr lang="el-GR" sz="3200" dirty="0">
                <a:solidFill>
                  <a:srgbClr val="0070C0"/>
                </a:solidFill>
                <a:latin typeface="Arial" panose="020B0604020202020204" pitchFamily="34" charset="0"/>
                <a:cs typeface="Arial" panose="020B0604020202020204" pitchFamily="34" charset="0"/>
              </a:rPr>
              <a:t> </a:t>
            </a:r>
            <a:r>
              <a:rPr lang="en-US" sz="3200" dirty="0">
                <a:solidFill>
                  <a:srgbClr val="0070C0"/>
                </a:solidFill>
                <a:latin typeface="Arial" panose="020B0604020202020204" pitchFamily="34" charset="0"/>
                <a:cs typeface="Arial" panose="020B0604020202020204" pitchFamily="34" charset="0"/>
              </a:rPr>
              <a:t>answers per question</a:t>
            </a:r>
            <a:endParaRPr lang="el-GR" sz="3200" dirty="0">
              <a:solidFill>
                <a:srgbClr val="0070C0"/>
              </a:solidFill>
              <a:latin typeface="Arial" panose="020B0604020202020204" pitchFamily="34" charset="0"/>
              <a:cs typeface="Arial" panose="020B0604020202020204" pitchFamily="34" charset="0"/>
            </a:endParaRPr>
          </a:p>
          <a:p>
            <a:pPr marL="1257300" lvl="3" indent="-342900" algn="just">
              <a:spcBef>
                <a:spcPts val="800"/>
              </a:spcBef>
              <a:buSzPct val="68000"/>
              <a:buFont typeface="Wingdings" panose="05000000000000000000" pitchFamily="2" charset="2"/>
              <a:buChar char="Ø"/>
            </a:pPr>
            <a:r>
              <a:rPr lang="el-GR" sz="3200" b="1" dirty="0">
                <a:solidFill>
                  <a:srgbClr val="0070C0"/>
                </a:solidFill>
                <a:latin typeface="Arial" panose="020B0604020202020204" pitchFamily="34" charset="0"/>
                <a:cs typeface="Arial" panose="020B0604020202020204" pitchFamily="34" charset="0"/>
              </a:rPr>
              <a:t>~2100 </a:t>
            </a:r>
            <a:r>
              <a:rPr lang="en-US" sz="3200" dirty="0">
                <a:solidFill>
                  <a:srgbClr val="0070C0"/>
                </a:solidFill>
                <a:latin typeface="Arial" panose="020B0604020202020204" pitchFamily="34" charset="0"/>
                <a:cs typeface="Arial" panose="020B0604020202020204" pitchFamily="34" charset="0"/>
              </a:rPr>
              <a:t>registrations</a:t>
            </a:r>
            <a:endParaRPr lang="el-GR" sz="3200" dirty="0">
              <a:solidFill>
                <a:srgbClr val="0070C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368" y="4763450"/>
            <a:ext cx="2716576" cy="1681340"/>
          </a:xfrm>
          <a:prstGeom prst="rect">
            <a:avLst/>
          </a:prstGeom>
          <a:scene3d>
            <a:camera prst="orthographicFront"/>
            <a:lightRig rig="threePt" dir="t"/>
          </a:scene3d>
          <a:sp3d>
            <a:bevelT w="63500"/>
            <a:bevelB w="63500"/>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8"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5"/>
            </a:endParaRPr>
          </a:p>
        </p:txBody>
      </p:sp>
    </p:spTree>
    <p:extLst>
      <p:ext uri="{BB962C8B-B14F-4D97-AF65-F5344CB8AC3E}">
        <p14:creationId xmlns:p14="http://schemas.microsoft.com/office/powerpoint/2010/main" val="384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Incentives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828800" y="1828800"/>
            <a:ext cx="9753600" cy="39624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800"/>
              </a:spcBef>
              <a:buSzPct val="68000"/>
              <a:buFont typeface="Wingdings" panose="05000000000000000000" pitchFamily="2" charset="2"/>
              <a:buChar char="q"/>
            </a:pPr>
            <a:r>
              <a:rPr lang="en-US" sz="2800" dirty="0" smtClean="0">
                <a:solidFill>
                  <a:srgbClr val="002060"/>
                </a:solidFill>
                <a:latin typeface="Arial" panose="020B0604020202020204" pitchFamily="34" charset="0"/>
                <a:cs typeface="Arial" panose="020B0604020202020204" pitchFamily="34" charset="0"/>
              </a:rPr>
              <a:t>“Certification </a:t>
            </a:r>
            <a:r>
              <a:rPr lang="en-US" sz="2800" dirty="0">
                <a:solidFill>
                  <a:srgbClr val="002060"/>
                </a:solidFill>
                <a:latin typeface="Arial" panose="020B0604020202020204" pitchFamily="34" charset="0"/>
                <a:cs typeface="Arial" panose="020B0604020202020204" pitchFamily="34" charset="0"/>
              </a:rPr>
              <a:t>for the Successful Participation in a Research Program in the Field of Judgmental Forecasting”, issued by the University of Peloponnese</a:t>
            </a:r>
            <a:r>
              <a:rPr lang="en-US" sz="2800" dirty="0" smtClean="0">
                <a:solidFill>
                  <a:srgbClr val="002060"/>
                </a:solidFill>
                <a:latin typeface="Arial" panose="020B0604020202020204" pitchFamily="34" charset="0"/>
                <a:cs typeface="Arial" panose="020B0604020202020204" pitchFamily="34" charset="0"/>
              </a:rPr>
              <a:t>.</a:t>
            </a:r>
          </a:p>
          <a:p>
            <a:pPr lvl="2" indent="-457200" algn="just">
              <a:spcBef>
                <a:spcPts val="800"/>
              </a:spcBef>
              <a:buSzPct val="68000"/>
              <a:buFont typeface="Wingdings" panose="05000000000000000000" pitchFamily="2" charset="2"/>
              <a:buChar char="q"/>
            </a:pPr>
            <a:endParaRPr lang="en-US" sz="2800" dirty="0">
              <a:solidFill>
                <a:srgbClr val="002060"/>
              </a:solidFill>
              <a:latin typeface="Arial" panose="020B0604020202020204" pitchFamily="34" charset="0"/>
              <a:cs typeface="Arial" panose="020B0604020202020204" pitchFamily="34" charset="0"/>
            </a:endParaRPr>
          </a:p>
          <a:p>
            <a:pPr lvl="2" indent="-457200" algn="just">
              <a:spcBef>
                <a:spcPts val="800"/>
              </a:spcBef>
              <a:buSzPct val="68000"/>
              <a:buFont typeface="Wingdings" panose="05000000000000000000" pitchFamily="2" charset="2"/>
              <a:buChar char="q"/>
            </a:pPr>
            <a:r>
              <a:rPr lang="en-US" sz="2800" dirty="0">
                <a:solidFill>
                  <a:srgbClr val="002060"/>
                </a:solidFill>
                <a:latin typeface="Arial" panose="020B0604020202020204" pitchFamily="34" charset="0"/>
                <a:cs typeface="Arial" panose="020B0604020202020204" pitchFamily="34" charset="0"/>
              </a:rPr>
              <a:t>The opportunity to attend, free of any a cost, a hyper-intensive preparatory course towards obtaining the Project Management Professional (PMI/PMP©) certification, of nominal value of 650.00€. </a:t>
            </a:r>
            <a:endParaRPr lang="el-GR" sz="2400" dirty="0">
              <a:solidFill>
                <a:srgbClr val="0070C0"/>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8"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25657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229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Method &amp; Tools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2438400" y="1524000"/>
            <a:ext cx="8305800"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800"/>
              </a:spcBef>
              <a:buSzPct val="68000"/>
              <a:buFont typeface="Wingdings" panose="05000000000000000000" pitchFamily="2" charset="2"/>
              <a:buChar char="q"/>
            </a:pPr>
            <a:r>
              <a:rPr lang="en-US" sz="2800" b="1" dirty="0">
                <a:solidFill>
                  <a:srgbClr val="002060"/>
                </a:solidFill>
                <a:latin typeface="Arial" panose="020B0604020202020204" pitchFamily="34" charset="0"/>
                <a:cs typeface="Arial" panose="020B0604020202020204" pitchFamily="34" charset="0"/>
              </a:rPr>
              <a:t>Methodologies</a:t>
            </a:r>
            <a:r>
              <a:rPr lang="el-GR" sz="2400" dirty="0">
                <a:solidFill>
                  <a:srgbClr val="002060"/>
                </a:solidFill>
                <a:latin typeface="Arial" panose="020B0604020202020204" pitchFamily="34" charset="0"/>
                <a:cs typeface="Arial" panose="020B0604020202020204" pitchFamily="34" charset="0"/>
              </a:rPr>
              <a:t>: </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Descriptive Statistics</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Visual representations </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Bootstrapping </a:t>
            </a:r>
            <a:r>
              <a:rPr lang="en-US" sz="1400" dirty="0">
                <a:solidFill>
                  <a:srgbClr val="002060"/>
                </a:solidFill>
                <a:latin typeface="Arial" panose="020B0604020202020204" pitchFamily="34" charset="0"/>
                <a:cs typeface="Arial" panose="020B0604020202020204" pitchFamily="34" charset="0"/>
              </a:rPr>
              <a:t>(</a:t>
            </a:r>
            <a:r>
              <a:rPr lang="en-US" sz="1400" dirty="0">
                <a:solidFill>
                  <a:srgbClr val="C00000"/>
                </a:solidFill>
                <a:latin typeface="Arial" panose="020B0604020202020204" pitchFamily="34" charset="0"/>
                <a:cs typeface="Arial" panose="020B0604020202020204" pitchFamily="34" charset="0"/>
              </a:rPr>
              <a:t>as an intermediate tool for…</a:t>
            </a:r>
            <a:r>
              <a:rPr lang="en-US" sz="1400" dirty="0">
                <a:solidFill>
                  <a:srgbClr val="002060"/>
                </a:solidFill>
                <a:latin typeface="Arial" panose="020B0604020202020204" pitchFamily="34" charset="0"/>
                <a:cs typeface="Arial" panose="020B0604020202020204" pitchFamily="34" charset="0"/>
              </a:rPr>
              <a:t>)</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Stochastic Dominance</a:t>
            </a:r>
            <a:endParaRPr lang="el-GR" sz="2400" dirty="0">
              <a:solidFill>
                <a:srgbClr val="002060"/>
              </a:solidFill>
              <a:latin typeface="Arial" panose="020B0604020202020204" pitchFamily="34" charset="0"/>
              <a:cs typeface="Arial" panose="020B0604020202020204" pitchFamily="34" charset="0"/>
            </a:endParaRPr>
          </a:p>
          <a:p>
            <a:pPr lvl="2" indent="-457200" algn="just">
              <a:spcBef>
                <a:spcPts val="800"/>
              </a:spcBef>
              <a:buSzPct val="68000"/>
              <a:buFont typeface="Wingdings" panose="05000000000000000000" pitchFamily="2" charset="2"/>
              <a:buChar char="q"/>
            </a:pPr>
            <a:r>
              <a:rPr lang="en-US" sz="2800" b="1" dirty="0">
                <a:solidFill>
                  <a:srgbClr val="002060"/>
                </a:solidFill>
                <a:latin typeface="Arial" panose="020B0604020202020204" pitchFamily="34" charset="0"/>
                <a:cs typeface="Arial" panose="020B0604020202020204" pitchFamily="34" charset="0"/>
              </a:rPr>
              <a:t>Software</a:t>
            </a:r>
            <a:r>
              <a:rPr lang="el-GR" sz="2400" dirty="0">
                <a:solidFill>
                  <a:srgbClr val="002060"/>
                </a:solidFill>
                <a:latin typeface="Arial" panose="020B0604020202020204" pitchFamily="34" charset="0"/>
                <a:cs typeface="Arial" panose="020B0604020202020204" pitchFamily="34" charset="0"/>
              </a:rPr>
              <a:t>:</a:t>
            </a:r>
          </a:p>
          <a:p>
            <a:pPr lvl="3" indent="-457200" algn="just">
              <a:spcBef>
                <a:spcPts val="800"/>
              </a:spcBef>
              <a:buSzPct val="68000"/>
              <a:buFont typeface="Wingdings" panose="05000000000000000000" pitchFamily="2" charset="2"/>
              <a:buChar char="Ø"/>
            </a:pPr>
            <a:r>
              <a:rPr lang="en-US" sz="2400" dirty="0" err="1">
                <a:solidFill>
                  <a:srgbClr val="002060"/>
                </a:solidFill>
                <a:latin typeface="Arial" panose="020B0604020202020204" pitchFamily="34" charset="0"/>
                <a:cs typeface="Arial" panose="020B0604020202020204" pitchFamily="34" charset="0"/>
              </a:rPr>
              <a:t>ProBoards</a:t>
            </a:r>
            <a:r>
              <a:rPr lang="en-US" sz="2400" dirty="0">
                <a:solidFill>
                  <a:srgbClr val="002060"/>
                </a:solidFill>
                <a:latin typeface="Arial" panose="020B0604020202020204" pitchFamily="34" charset="0"/>
                <a:cs typeface="Arial" panose="020B0604020202020204" pitchFamily="34" charset="0"/>
              </a:rPr>
              <a:t> </a:t>
            </a:r>
            <a:r>
              <a:rPr lang="en-US" sz="2000" dirty="0" smtClean="0">
                <a:solidFill>
                  <a:srgbClr val="002060"/>
                </a:solidFill>
                <a:latin typeface="Arial" panose="020B0604020202020204" pitchFamily="34" charset="0"/>
                <a:cs typeface="Arial" panose="020B0604020202020204" pitchFamily="34" charset="0"/>
              </a:rPr>
              <a:t>(</a:t>
            </a:r>
            <a:r>
              <a:rPr lang="en-US" sz="2000" dirty="0" smtClean="0">
                <a:solidFill>
                  <a:srgbClr val="C00000"/>
                </a:solidFill>
                <a:latin typeface="Arial" panose="020B0604020202020204" pitchFamily="34" charset="0"/>
                <a:cs typeface="Arial" panose="020B0604020202020204" pitchFamily="34" charset="0"/>
              </a:rPr>
              <a:t>private forum</a:t>
            </a:r>
            <a:r>
              <a:rPr lang="en-US" sz="2000" dirty="0">
                <a:solidFill>
                  <a:srgbClr val="002060"/>
                </a:solidFill>
                <a:latin typeface="Arial" panose="020B0604020202020204" pitchFamily="34" charset="0"/>
                <a:cs typeface="Arial" panose="020B0604020202020204" pitchFamily="34" charset="0"/>
              </a:rPr>
              <a:t>)</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YouTube (</a:t>
            </a:r>
            <a:r>
              <a:rPr lang="en-US" sz="2000" dirty="0">
                <a:solidFill>
                  <a:srgbClr val="C00000"/>
                </a:solidFill>
                <a:latin typeface="Arial" panose="020B0604020202020204" pitchFamily="34" charset="0"/>
                <a:cs typeface="Arial" panose="020B0604020202020204" pitchFamily="34" charset="0"/>
              </a:rPr>
              <a:t>asynchronous e-training</a:t>
            </a:r>
            <a:r>
              <a:rPr lang="en-US" sz="2400" dirty="0">
                <a:solidFill>
                  <a:srgbClr val="002060"/>
                </a:solidFill>
                <a:latin typeface="Arial" panose="020B0604020202020204" pitchFamily="34" charset="0"/>
                <a:cs typeface="Arial" panose="020B0604020202020204" pitchFamily="34" charset="0"/>
              </a:rPr>
              <a:t>)</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Google Forms (</a:t>
            </a:r>
            <a:r>
              <a:rPr lang="en-US" sz="2000" dirty="0">
                <a:solidFill>
                  <a:srgbClr val="C00000"/>
                </a:solidFill>
                <a:latin typeface="Arial" panose="020B0604020202020204" pitchFamily="34" charset="0"/>
                <a:cs typeface="Arial" panose="020B0604020202020204" pitchFamily="34" charset="0"/>
              </a:rPr>
              <a:t>data collection</a:t>
            </a:r>
            <a:r>
              <a:rPr lang="en-US" sz="2400" dirty="0">
                <a:solidFill>
                  <a:srgbClr val="002060"/>
                </a:solidFill>
                <a:latin typeface="Arial" panose="020B0604020202020204" pitchFamily="34" charset="0"/>
                <a:cs typeface="Arial" panose="020B0604020202020204" pitchFamily="34" charset="0"/>
              </a:rPr>
              <a:t>)</a:t>
            </a:r>
          </a:p>
          <a:p>
            <a:pPr lvl="3" indent="-457200" algn="just">
              <a:spcBef>
                <a:spcPts val="800"/>
              </a:spcBef>
              <a:buSzPct val="68000"/>
              <a:buFont typeface="Wingdings" panose="05000000000000000000" pitchFamily="2" charset="2"/>
              <a:buChar char="Ø"/>
            </a:pPr>
            <a:r>
              <a:rPr lang="en-US" sz="2400" dirty="0">
                <a:solidFill>
                  <a:srgbClr val="002060"/>
                </a:solidFill>
                <a:latin typeface="Arial" panose="020B0604020202020204" pitchFamily="34" charset="0"/>
                <a:cs typeface="Arial" panose="020B0604020202020204" pitchFamily="34" charset="0"/>
              </a:rPr>
              <a:t>R (</a:t>
            </a:r>
            <a:r>
              <a:rPr lang="en-US" sz="2000" dirty="0">
                <a:solidFill>
                  <a:srgbClr val="C00000"/>
                </a:solidFill>
                <a:latin typeface="Arial" panose="020B0604020202020204" pitchFamily="34" charset="0"/>
                <a:cs typeface="Arial" panose="020B0604020202020204" pitchFamily="34" charset="0"/>
              </a:rPr>
              <a:t>data manipulation-analysis</a:t>
            </a:r>
            <a:r>
              <a:rPr lang="en-US" sz="2400" dirty="0">
                <a:solidFill>
                  <a:srgbClr val="002060"/>
                </a:solidFill>
                <a:latin typeface="Arial" panose="020B0604020202020204" pitchFamily="34" charset="0"/>
                <a:cs typeface="Arial" panose="020B0604020202020204" pitchFamily="34" charset="0"/>
              </a:rPr>
              <a:t>)</a:t>
            </a:r>
            <a:endParaRPr lang="en-US" sz="2000" dirty="0">
              <a:solidFill>
                <a:srgbClr val="C00000"/>
              </a:solidFill>
              <a:latin typeface="Arial" panose="020B0604020202020204" pitchFamily="34" charset="0"/>
              <a:cs typeface="Arial" panose="020B0604020202020204" pitchFamily="34" charset="0"/>
            </a:endParaRPr>
          </a:p>
        </p:txBody>
      </p:sp>
      <p:sp>
        <p:nvSpPr>
          <p:cNvPr id="7" name="Line Callout 2 (Accent Bar) 6"/>
          <p:cNvSpPr/>
          <p:nvPr/>
        </p:nvSpPr>
        <p:spPr>
          <a:xfrm>
            <a:off x="7772400" y="2057400"/>
            <a:ext cx="3505200" cy="838200"/>
          </a:xfrm>
          <a:prstGeom prst="accentCallout2">
            <a:avLst>
              <a:gd name="adj1" fmla="val 49892"/>
              <a:gd name="adj2" fmla="val -4113"/>
              <a:gd name="adj3" fmla="val 83110"/>
              <a:gd name="adj4" fmla="val -8610"/>
              <a:gd name="adj5" fmla="val 83434"/>
              <a:gd name="adj6" fmla="val -22881"/>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tx1">
                    <a:lumMod val="50000"/>
                  </a:schemeClr>
                </a:solidFill>
              </a:rPr>
              <a:t>Boxplots</a:t>
            </a:r>
          </a:p>
          <a:p>
            <a:pPr marL="285750" indent="-285750">
              <a:buFont typeface="Arial" panose="020B0604020202020204" pitchFamily="34" charset="0"/>
              <a:buChar char="•"/>
            </a:pPr>
            <a:r>
              <a:rPr lang="en-US" sz="2400" dirty="0">
                <a:solidFill>
                  <a:schemeClr val="tx1">
                    <a:lumMod val="50000"/>
                  </a:schemeClr>
                </a:solidFill>
              </a:rPr>
              <a:t>Cumulative graphs</a:t>
            </a:r>
          </a:p>
        </p:txBody>
      </p:sp>
      <p:pic>
        <p:nvPicPr>
          <p:cNvPr id="4" name="Picture 3"/>
          <p:cNvPicPr>
            <a:picLocks noChangeAspect="1"/>
          </p:cNvPicPr>
          <p:nvPr/>
        </p:nvPicPr>
        <p:blipFill>
          <a:blip r:embed="rId3"/>
          <a:stretch>
            <a:fillRect/>
          </a:stretch>
        </p:blipFill>
        <p:spPr>
          <a:xfrm>
            <a:off x="3230757" y="4419600"/>
            <a:ext cx="547486" cy="547486"/>
          </a:xfrm>
          <a:prstGeom prst="rect">
            <a:avLst/>
          </a:prstGeom>
          <a:effectLst>
            <a:softEdge rad="38100"/>
          </a:effectLst>
        </p:spPr>
      </p:pic>
      <p:pic>
        <p:nvPicPr>
          <p:cNvPr id="8" name="Picture 7"/>
          <p:cNvPicPr>
            <a:picLocks noChangeAspect="1"/>
          </p:cNvPicPr>
          <p:nvPr/>
        </p:nvPicPr>
        <p:blipFill rotWithShape="1">
          <a:blip r:embed="rId4"/>
          <a:srcRect t="14571" b="13714"/>
          <a:stretch/>
        </p:blipFill>
        <p:spPr>
          <a:xfrm>
            <a:off x="3205446" y="4967086"/>
            <a:ext cx="604554" cy="433552"/>
          </a:xfrm>
          <a:prstGeom prst="rect">
            <a:avLst/>
          </a:prstGeom>
          <a:effectLst>
            <a:softEdge rad="762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5425" y="5438024"/>
            <a:ext cx="438150" cy="43815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0757" y="5913560"/>
            <a:ext cx="513378" cy="39786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5899" y="4038600"/>
            <a:ext cx="2376901" cy="164423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5"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6"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9"/>
            </a:endParaRPr>
          </a:p>
        </p:txBody>
      </p:sp>
    </p:spTree>
    <p:extLst>
      <p:ext uri="{BB962C8B-B14F-4D97-AF65-F5344CB8AC3E}">
        <p14:creationId xmlns:p14="http://schemas.microsoft.com/office/powerpoint/2010/main" val="9335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Scoring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pic>
        <p:nvPicPr>
          <p:cNvPr id="4" name="Picture 3"/>
          <p:cNvPicPr>
            <a:picLocks noChangeAspect="1"/>
          </p:cNvPicPr>
          <p:nvPr/>
        </p:nvPicPr>
        <p:blipFill>
          <a:blip r:embed="rId5"/>
          <a:stretch>
            <a:fillRect/>
          </a:stretch>
        </p:blipFill>
        <p:spPr>
          <a:xfrm>
            <a:off x="1676400" y="1731508"/>
            <a:ext cx="11125200" cy="1545092"/>
          </a:xfrm>
          <a:prstGeom prst="rect">
            <a:avLst/>
          </a:prstGeom>
        </p:spPr>
      </p:pic>
      <p:pic>
        <p:nvPicPr>
          <p:cNvPr id="5" name="Picture 4"/>
          <p:cNvPicPr>
            <a:picLocks noChangeAspect="1"/>
          </p:cNvPicPr>
          <p:nvPr/>
        </p:nvPicPr>
        <p:blipFill>
          <a:blip r:embed="rId6"/>
          <a:stretch>
            <a:fillRect/>
          </a:stretch>
        </p:blipFill>
        <p:spPr>
          <a:xfrm>
            <a:off x="1371600" y="3514666"/>
            <a:ext cx="11125200" cy="2124134"/>
          </a:xfrm>
          <a:prstGeom prst="rect">
            <a:avLst/>
          </a:prstGeom>
        </p:spPr>
      </p:pic>
    </p:spTree>
    <p:extLst>
      <p:ext uri="{BB962C8B-B14F-4D97-AF65-F5344CB8AC3E}">
        <p14:creationId xmlns:p14="http://schemas.microsoft.com/office/powerpoint/2010/main" val="53631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Data Collection</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8"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
        <p:nvSpPr>
          <p:cNvPr id="4" name="Rectangle 2"/>
          <p:cNvSpPr>
            <a:spLocks noChangeArrowheads="1"/>
          </p:cNvSpPr>
          <p:nvPr/>
        </p:nvSpPr>
        <p:spPr bwMode="auto">
          <a:xfrm>
            <a:off x="2590800" y="1271953"/>
            <a:ext cx="15468264" cy="69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l-GR"/>
          </a:p>
        </p:txBody>
      </p:sp>
      <p:pic>
        <p:nvPicPr>
          <p:cNvPr id="512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26113"/>
            <a:ext cx="9185125" cy="491879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4419600" y="1970206"/>
            <a:ext cx="2590800" cy="214459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Rounded Rectangle 10"/>
          <p:cNvSpPr/>
          <p:nvPr/>
        </p:nvSpPr>
        <p:spPr>
          <a:xfrm>
            <a:off x="7010400" y="2132140"/>
            <a:ext cx="3886200" cy="274466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p:cNvSpPr txBox="1"/>
          <p:nvPr/>
        </p:nvSpPr>
        <p:spPr>
          <a:xfrm>
            <a:off x="4995327" y="5029200"/>
            <a:ext cx="3843873" cy="400110"/>
          </a:xfrm>
          <a:prstGeom prst="rect">
            <a:avLst/>
          </a:prstGeom>
          <a:noFill/>
        </p:spPr>
        <p:txBody>
          <a:bodyPr wrap="none" rtlCol="0">
            <a:spAutoFit/>
          </a:bodyPr>
          <a:lstStyle/>
          <a:p>
            <a:r>
              <a:rPr lang="en-US" sz="2000" dirty="0"/>
              <a:t>-</a:t>
            </a:r>
            <a:r>
              <a:rPr lang="en-US" sz="2000" dirty="0" smtClean="0"/>
              <a:t>0.531 </a:t>
            </a:r>
            <a:r>
              <a:rPr lang="en-US" sz="2000" b="1" dirty="0" smtClean="0"/>
              <a:t>&lt;= Correlation shift =&gt;</a:t>
            </a:r>
            <a:r>
              <a:rPr lang="en-US" sz="2000" dirty="0"/>
              <a:t>0.317</a:t>
            </a:r>
            <a:endParaRPr lang="el-GR" sz="2000" b="1" dirty="0"/>
          </a:p>
        </p:txBody>
      </p:sp>
    </p:spTree>
    <p:extLst>
      <p:ext uri="{BB962C8B-B14F-4D97-AF65-F5344CB8AC3E}">
        <p14:creationId xmlns:p14="http://schemas.microsoft.com/office/powerpoint/2010/main" val="169513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Hypotheses “</a:t>
            </a:r>
            <a:r>
              <a:rPr lang="en-GB"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1</a:t>
            </a:r>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 Testing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981200" y="1829936"/>
            <a:ext cx="9448800" cy="12942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3" indent="-457200" algn="just">
              <a:spcBef>
                <a:spcPts val="2500"/>
              </a:spcBef>
              <a:buSzPct val="68000"/>
              <a:buFont typeface="Wingdings" panose="05000000000000000000" pitchFamily="2" charset="2"/>
              <a:buChar char="q"/>
            </a:pPr>
            <a:r>
              <a:rPr lang="el-GR" sz="3200" b="1" dirty="0" smtClean="0">
                <a:solidFill>
                  <a:srgbClr val="002060"/>
                </a:solidFill>
                <a:latin typeface="Arial" panose="020B0604020202020204" pitchFamily="34" charset="0"/>
                <a:cs typeface="Arial" panose="020B0604020202020204" pitchFamily="34" charset="0"/>
              </a:rPr>
              <a:t>Η</a:t>
            </a:r>
            <a:r>
              <a:rPr lang="en-GB" sz="3200" b="1" dirty="0" smtClean="0">
                <a:solidFill>
                  <a:srgbClr val="002060"/>
                </a:solidFill>
                <a:latin typeface="Arial" panose="020B0604020202020204" pitchFamily="34" charset="0"/>
                <a:cs typeface="Arial" panose="020B0604020202020204" pitchFamily="34" charset="0"/>
              </a:rPr>
              <a:t>1</a:t>
            </a:r>
            <a:r>
              <a:rPr lang="el-GR" sz="2600" dirty="0" smtClean="0">
                <a:solidFill>
                  <a:srgbClr val="002060"/>
                </a:solidFill>
                <a:latin typeface="Arial" panose="020B0604020202020204" pitchFamily="34" charset="0"/>
                <a:cs typeface="Arial" panose="020B0604020202020204" pitchFamily="34" charset="0"/>
              </a:rPr>
              <a:t>: </a:t>
            </a:r>
            <a:r>
              <a:rPr lang="en-US" sz="2400" dirty="0">
                <a:solidFill>
                  <a:srgbClr val="002060"/>
                </a:solidFill>
                <a:latin typeface="Arial" panose="020B0604020202020204" pitchFamily="34" charset="0"/>
                <a:cs typeface="Arial" panose="020B0604020202020204" pitchFamily="34" charset="0"/>
              </a:rPr>
              <a:t>Under the strict constraint of sample size </a:t>
            </a:r>
            <a:r>
              <a:rPr lang="en-US" sz="1400" dirty="0">
                <a:solidFill>
                  <a:srgbClr val="002060"/>
                </a:solidFill>
                <a:latin typeface="Arial" panose="020B0604020202020204" pitchFamily="34" charset="0"/>
                <a:cs typeface="Arial" panose="020B0604020202020204" pitchFamily="34" charset="0"/>
              </a:rPr>
              <a:t>(</a:t>
            </a:r>
            <a:r>
              <a:rPr lang="en-US" sz="1400" dirty="0">
                <a:solidFill>
                  <a:srgbClr val="C00000"/>
                </a:solidFill>
                <a:latin typeface="Arial" panose="020B0604020202020204" pitchFamily="34" charset="0"/>
                <a:cs typeface="Arial" panose="020B0604020202020204" pitchFamily="34" charset="0"/>
              </a:rPr>
              <a:t>number of forecasters</a:t>
            </a:r>
            <a:r>
              <a:rPr lang="en-US" sz="1400" dirty="0">
                <a:solidFill>
                  <a:srgbClr val="002060"/>
                </a:solidFill>
                <a:latin typeface="Arial" panose="020B0604020202020204" pitchFamily="34" charset="0"/>
                <a:cs typeface="Arial" panose="020B0604020202020204" pitchFamily="34" charset="0"/>
              </a:rPr>
              <a:t>) </a:t>
            </a:r>
            <a:r>
              <a:rPr lang="en-US" sz="2400" dirty="0">
                <a:solidFill>
                  <a:srgbClr val="002060"/>
                </a:solidFill>
                <a:latin typeface="Arial" panose="020B0604020202020204" pitchFamily="34" charset="0"/>
                <a:cs typeface="Arial" panose="020B0604020202020204" pitchFamily="34" charset="0"/>
              </a:rPr>
              <a:t>and time </a:t>
            </a:r>
            <a:r>
              <a:rPr lang="en-US" sz="1400" dirty="0">
                <a:solidFill>
                  <a:srgbClr val="002060"/>
                </a:solidFill>
                <a:latin typeface="Arial" panose="020B0604020202020204" pitchFamily="34" charset="0"/>
                <a:cs typeface="Arial" panose="020B0604020202020204" pitchFamily="34" charset="0"/>
              </a:rPr>
              <a:t>(</a:t>
            </a:r>
            <a:r>
              <a:rPr lang="en-US" sz="1400" dirty="0">
                <a:solidFill>
                  <a:srgbClr val="C00000"/>
                </a:solidFill>
                <a:latin typeface="Arial" panose="020B0604020202020204" pitchFamily="34" charset="0"/>
                <a:cs typeface="Arial" panose="020B0604020202020204" pitchFamily="34" charset="0"/>
              </a:rPr>
              <a:t>duration of experiment</a:t>
            </a:r>
            <a:r>
              <a:rPr lang="en-US" sz="1400" dirty="0">
                <a:solidFill>
                  <a:srgbClr val="002060"/>
                </a:solidFill>
                <a:latin typeface="Arial" panose="020B0604020202020204" pitchFamily="34" charset="0"/>
                <a:cs typeface="Arial" panose="020B0604020202020204" pitchFamily="34" charset="0"/>
              </a:rPr>
              <a:t>) </a:t>
            </a:r>
            <a:r>
              <a:rPr lang="en-GB" sz="2400" dirty="0">
                <a:solidFill>
                  <a:srgbClr val="002060"/>
                </a:solidFill>
                <a:latin typeface="Arial" panose="020B0604020202020204" pitchFamily="34" charset="0"/>
                <a:cs typeface="Arial" panose="020B0604020202020204" pitchFamily="34" charset="0"/>
              </a:rPr>
              <a:t>we find evidence of the </a:t>
            </a:r>
            <a:r>
              <a:rPr lang="en-GB" sz="2400" dirty="0" err="1">
                <a:solidFill>
                  <a:srgbClr val="002060"/>
                </a:solidFill>
                <a:latin typeface="Arial" panose="020B0604020202020204" pitchFamily="34" charset="0"/>
                <a:cs typeface="Arial" panose="020B0604020202020204" pitchFamily="34" charset="0"/>
              </a:rPr>
              <a:t>superforecasting</a:t>
            </a:r>
            <a:r>
              <a:rPr lang="en-GB" sz="2400" dirty="0">
                <a:solidFill>
                  <a:srgbClr val="002060"/>
                </a:solidFill>
                <a:latin typeface="Arial" panose="020B0604020202020204" pitchFamily="34" charset="0"/>
                <a:cs typeface="Arial" panose="020B0604020202020204" pitchFamily="34" charset="0"/>
              </a:rPr>
              <a:t> hypothesis</a:t>
            </a:r>
            <a:endParaRPr lang="el-GR" sz="24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573" y="3077661"/>
            <a:ext cx="4029227" cy="3542178"/>
          </a:xfrm>
          <a:prstGeom prst="rect">
            <a:avLst/>
          </a:prstGeom>
        </p:spPr>
      </p:pic>
    </p:spTree>
    <p:extLst>
      <p:ext uri="{BB962C8B-B14F-4D97-AF65-F5344CB8AC3E}">
        <p14:creationId xmlns:p14="http://schemas.microsoft.com/office/powerpoint/2010/main" val="397194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740293"/>
            <a:ext cx="7848600" cy="4709160"/>
          </a:xfrm>
          <a:prstGeom prst="rect">
            <a:avLst/>
          </a:prstGeom>
        </p:spPr>
      </p:pic>
    </p:spTree>
    <p:extLst>
      <p:ext uri="{BB962C8B-B14F-4D97-AF65-F5344CB8AC3E}">
        <p14:creationId xmlns:p14="http://schemas.microsoft.com/office/powerpoint/2010/main" val="22416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475" y="-66675"/>
            <a:ext cx="12934950" cy="6991350"/>
          </a:xfrm>
          <a:prstGeom prst="rect">
            <a:avLst/>
          </a:prstGeom>
        </p:spPr>
      </p:pic>
    </p:spTree>
    <p:extLst>
      <p:ext uri="{BB962C8B-B14F-4D97-AF65-F5344CB8AC3E}">
        <p14:creationId xmlns:p14="http://schemas.microsoft.com/office/powerpoint/2010/main" val="112967813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2743200"/>
          <a:ext cx="8428892" cy="13716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a:effectLst/>
                        </a:rPr>
                        <a:t>Gender</a:t>
                      </a:r>
                      <a:endParaRPr lang="el-GR" sz="1800" b="0">
                        <a:effectLst/>
                        <a:latin typeface="PMingLiU"/>
                        <a:cs typeface="PMingLiU"/>
                      </a:endParaRPr>
                    </a:p>
                  </a:txBody>
                  <a:tcPr marL="68580" marR="68580" marT="0" marB="0" anchor="ctr"/>
                </a:tc>
                <a:tc>
                  <a:txBody>
                    <a:bodyPr/>
                    <a:lstStyle/>
                    <a:p>
                      <a:pPr algn="just">
                        <a:lnSpc>
                          <a:spcPct val="150000"/>
                        </a:lnSpc>
                        <a:spcBef>
                          <a:spcPts val="510"/>
                        </a:spcBef>
                        <a:spcAft>
                          <a:spcPts val="0"/>
                        </a:spcAft>
                      </a:pPr>
                      <a:r>
                        <a:rPr lang="en-US" sz="2000" b="0" dirty="0">
                          <a:effectLst/>
                        </a:rPr>
                        <a:t>The test identified significant difference in performance (Χ2(1)=4.808, p&lt;0.05) between males (24.2% in the 25% bin) and females (11.3% in the 25% bin).</a:t>
                      </a:r>
                      <a:endParaRPr lang="el-GR" sz="1800" b="0" dirty="0">
                        <a:effectLst/>
                        <a:latin typeface="PMingLiU"/>
                        <a:cs typeface="PMingLiU"/>
                      </a:endParaRP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787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1905000"/>
          <a:ext cx="8428892" cy="27432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dirty="0" smtClean="0">
                          <a:effectLst/>
                        </a:rPr>
                        <a:t>Working experience</a:t>
                      </a:r>
                      <a:endParaRPr lang="el-GR" sz="1800" b="0" dirty="0">
                        <a:effectLst/>
                        <a:latin typeface="PMingLiU"/>
                        <a:cs typeface="PMingLiU"/>
                      </a:endParaRPr>
                    </a:p>
                  </a:txBody>
                  <a:tcPr marL="68580" marR="68580" marT="0" marB="0" anchor="ctr"/>
                </a:tc>
                <a:tc>
                  <a:txBody>
                    <a:bodyPr/>
                    <a:lstStyle/>
                    <a:p>
                      <a:pPr algn="just">
                        <a:lnSpc>
                          <a:spcPct val="150000"/>
                        </a:lnSpc>
                        <a:spcBef>
                          <a:spcPts val="510"/>
                        </a:spcBef>
                        <a:spcAft>
                          <a:spcPts val="0"/>
                        </a:spcAft>
                      </a:pPr>
                      <a:r>
                        <a:rPr lang="en-US" sz="2000" b="0" dirty="0" smtClean="0">
                          <a:effectLst/>
                        </a:rPr>
                        <a:t>The test identified significant difference in performance (Χ2(6)=19.04, p&lt;0.05) for the various levels of experience. Particularly, from the various experience levels, the greatest contributing percentage (40% in the 25% bin) comes from those with 16-20 years of experience, whereas the lowest (7.8% in the 25% bin)  from those with no experience (principally academia).</a:t>
                      </a:r>
                      <a:endParaRPr lang="el-GR" sz="1800" b="0" dirty="0">
                        <a:effectLst/>
                        <a:latin typeface="PMingLiU"/>
                        <a:cs typeface="PMingLiU"/>
                      </a:endParaRP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149128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1752600"/>
          <a:ext cx="8428892" cy="32639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dirty="0" smtClean="0">
                          <a:effectLst/>
                        </a:rPr>
                        <a:t>Knowledge of the English language</a:t>
                      </a:r>
                      <a:endParaRPr lang="el-GR" sz="1800" b="0" dirty="0">
                        <a:effectLst/>
                        <a:latin typeface="PMingLiU"/>
                        <a:cs typeface="PMingLiU"/>
                      </a:endParaRPr>
                    </a:p>
                  </a:txBody>
                  <a:tcPr marL="68580" marR="68580" marT="0" marB="0" anchor="ctr"/>
                </a:tc>
                <a:tc>
                  <a:txBody>
                    <a:bodyPr/>
                    <a:lstStyle/>
                    <a:p>
                      <a:pPr algn="just">
                        <a:lnSpc>
                          <a:spcPct val="150000"/>
                        </a:lnSpc>
                        <a:spcBef>
                          <a:spcPts val="510"/>
                        </a:spcBef>
                        <a:spcAft>
                          <a:spcPts val="0"/>
                        </a:spcAft>
                      </a:pPr>
                      <a:r>
                        <a:rPr lang="en-US" sz="2000" b="0" dirty="0" smtClean="0">
                          <a:effectLst/>
                        </a:rPr>
                        <a:t>The test identified significant difference in performance (Χ2(2)=7.31, p&lt;0.05) for the three levels of English language knowledge. Particularly, the greatest contributing percentage (25% in the 25% bin) comes from those with expert knowledge.</a:t>
                      </a:r>
                    </a:p>
                    <a:p>
                      <a:pPr algn="just">
                        <a:lnSpc>
                          <a:spcPct val="150000"/>
                        </a:lnSpc>
                        <a:spcBef>
                          <a:spcPts val="510"/>
                        </a:spcBef>
                        <a:spcAft>
                          <a:spcPts val="0"/>
                        </a:spcAft>
                      </a:pPr>
                      <a:r>
                        <a:rPr lang="en-US" sz="2000" b="0" dirty="0" smtClean="0">
                          <a:effectLst/>
                        </a:rPr>
                        <a:t>Those with the intermediate knowledge contributed with 12.3%, whereas those with basic knowledge had no contribution at all.</a:t>
                      </a: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365756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1905000"/>
          <a:ext cx="8428892" cy="32004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dirty="0" smtClean="0">
                          <a:effectLst/>
                        </a:rPr>
                        <a:t>General frequency of information </a:t>
                      </a:r>
                      <a:endParaRPr lang="el-GR" sz="1800" b="0" dirty="0">
                        <a:effectLst/>
                        <a:latin typeface="PMingLiU"/>
                        <a:cs typeface="PMingLiU"/>
                      </a:endParaRPr>
                    </a:p>
                  </a:txBody>
                  <a:tcPr marL="68580" marR="68580" marT="0" marB="0" anchor="ctr"/>
                </a:tc>
                <a:tc>
                  <a:txBody>
                    <a:bodyPr/>
                    <a:lstStyle/>
                    <a:p>
                      <a:pPr algn="just">
                        <a:lnSpc>
                          <a:spcPct val="150000"/>
                        </a:lnSpc>
                        <a:spcBef>
                          <a:spcPts val="510"/>
                        </a:spcBef>
                        <a:spcAft>
                          <a:spcPts val="0"/>
                        </a:spcAft>
                      </a:pPr>
                      <a:r>
                        <a:rPr lang="en-US" sz="2000" b="0" dirty="0" smtClean="0">
                          <a:effectLst/>
                        </a:rPr>
                        <a:t>The test identified significant difference in performance (Χ2(4)=9.98, p&lt;0.05) for the various levels of information frequency. Particularly, the greatest contributing percentage (31.8% in the 25% bin) comes from those that get informed on a daily basis. The contribution was declining in an almost linear fashion: 20.9% (weekly), 14.3% (monthly), 3.6% (more scarce), 0% (never).</a:t>
                      </a:r>
                      <a:endParaRPr lang="el-GR" sz="1800" b="0" dirty="0">
                        <a:effectLst/>
                        <a:latin typeface="PMingLiU"/>
                        <a:cs typeface="PMingLiU"/>
                      </a:endParaRP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163971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1905000"/>
          <a:ext cx="8428892" cy="31115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dirty="0" smtClean="0">
                          <a:effectLst/>
                        </a:rPr>
                        <a:t>Type of information sources</a:t>
                      </a:r>
                      <a:endParaRPr lang="el-GR" sz="1800" b="0" dirty="0">
                        <a:effectLst/>
                        <a:latin typeface="PMingLiU"/>
                        <a:cs typeface="PMingLiU"/>
                      </a:endParaRPr>
                    </a:p>
                  </a:txBody>
                  <a:tcPr marL="68580" marR="68580" marT="0" marB="0" anchor="ctr"/>
                </a:tc>
                <a:tc>
                  <a:txBody>
                    <a:bodyPr/>
                    <a:lstStyle/>
                    <a:p>
                      <a:pPr algn="just">
                        <a:lnSpc>
                          <a:spcPct val="100000"/>
                        </a:lnSpc>
                        <a:spcBef>
                          <a:spcPts val="510"/>
                        </a:spcBef>
                        <a:spcAft>
                          <a:spcPts val="0"/>
                        </a:spcAft>
                      </a:pPr>
                      <a:r>
                        <a:rPr lang="en-US" sz="2000" b="0" dirty="0" smtClean="0">
                          <a:effectLst/>
                        </a:rPr>
                        <a:t>The participants were requested to denote their principle sources of information. The choices provided where: (1) paper-based periodical publications, (2) internet-based periodical publications (including official websites), (3) independent websites (bogs, personal webpages </a:t>
                      </a:r>
                      <a:r>
                        <a:rPr lang="en-US" sz="2000" b="0" dirty="0" err="1" smtClean="0">
                          <a:effectLst/>
                        </a:rPr>
                        <a:t>etc</a:t>
                      </a:r>
                      <a:r>
                        <a:rPr lang="en-US" sz="2000" b="0" dirty="0" smtClean="0">
                          <a:effectLst/>
                        </a:rPr>
                        <a:t>), (4) social media, (5) other.</a:t>
                      </a:r>
                    </a:p>
                    <a:p>
                      <a:pPr algn="just">
                        <a:lnSpc>
                          <a:spcPct val="100000"/>
                        </a:lnSpc>
                        <a:spcBef>
                          <a:spcPts val="510"/>
                        </a:spcBef>
                        <a:spcAft>
                          <a:spcPts val="0"/>
                        </a:spcAft>
                      </a:pPr>
                      <a:r>
                        <a:rPr lang="en-US" sz="2000" b="0" kern="1200" dirty="0" smtClean="0">
                          <a:solidFill>
                            <a:schemeClr val="lt1"/>
                          </a:solidFill>
                          <a:effectLst/>
                          <a:latin typeface="+mn-lt"/>
                          <a:ea typeface="+mn-ea"/>
                          <a:cs typeface="+mn-cs"/>
                        </a:rPr>
                        <a:t>The test identified significant difference in performance (Χ2(1)=5.32, p&lt;0.05) between those having selected choice (2)  (24.2% in the 25% bin) and those having not (11.3% in the 25% bin).</a:t>
                      </a: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330857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2" name="Title 1"/>
          <p:cNvSpPr txBox="1">
            <a:spLocks/>
          </p:cNvSpPr>
          <p:nvPr/>
        </p:nvSpPr>
        <p:spPr>
          <a:xfrm>
            <a:off x="-228600" y="708223"/>
            <a:ext cx="7467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r>
              <a:rPr lang="en-US"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Early Identifiers</a:t>
            </a:r>
            <a:endParaRPr lang="el-GR"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graphicFrame>
        <p:nvGraphicFramePr>
          <p:cNvPr id="7" name="Table 6"/>
          <p:cNvGraphicFramePr>
            <a:graphicFrameLocks noGrp="1"/>
          </p:cNvGraphicFramePr>
          <p:nvPr>
            <p:extLst/>
          </p:nvPr>
        </p:nvGraphicFramePr>
        <p:xfrm>
          <a:off x="2733690" y="1752600"/>
          <a:ext cx="8428892" cy="3721100"/>
        </p:xfrm>
        <a:graphic>
          <a:graphicData uri="http://schemas.openxmlformats.org/drawingml/2006/table">
            <a:tbl>
              <a:tblPr firstRow="1" firstCol="1" bandRow="1">
                <a:tableStyleId>{5C22544A-7EE6-4342-B048-85BDC9FD1C3A}</a:tableStyleId>
              </a:tblPr>
              <a:tblGrid>
                <a:gridCol w="1685910">
                  <a:extLst>
                    <a:ext uri="{9D8B030D-6E8A-4147-A177-3AD203B41FA5}">
                      <a16:colId xmlns:a16="http://schemas.microsoft.com/office/drawing/2014/main" val="2826018311"/>
                    </a:ext>
                  </a:extLst>
                </a:gridCol>
                <a:gridCol w="6742982">
                  <a:extLst>
                    <a:ext uri="{9D8B030D-6E8A-4147-A177-3AD203B41FA5}">
                      <a16:colId xmlns:a16="http://schemas.microsoft.com/office/drawing/2014/main" val="1891674299"/>
                    </a:ext>
                  </a:extLst>
                </a:gridCol>
              </a:tblGrid>
              <a:tr h="0">
                <a:tc>
                  <a:txBody>
                    <a:bodyPr/>
                    <a:lstStyle/>
                    <a:p>
                      <a:pPr algn="ctr">
                        <a:lnSpc>
                          <a:spcPct val="150000"/>
                        </a:lnSpc>
                        <a:spcBef>
                          <a:spcPts val="510"/>
                        </a:spcBef>
                        <a:spcAft>
                          <a:spcPts val="0"/>
                        </a:spcAft>
                      </a:pPr>
                      <a:r>
                        <a:rPr lang="en-US" sz="2000" b="0" dirty="0" smtClean="0">
                          <a:effectLst/>
                        </a:rPr>
                        <a:t>Language of information sources </a:t>
                      </a:r>
                      <a:endParaRPr lang="el-GR" sz="1800" b="0" dirty="0">
                        <a:effectLst/>
                        <a:latin typeface="PMingLiU"/>
                        <a:cs typeface="PMingLiU"/>
                      </a:endParaRPr>
                    </a:p>
                  </a:txBody>
                  <a:tcPr marL="68580" marR="68580" marT="0" marB="0" anchor="ctr"/>
                </a:tc>
                <a:tc>
                  <a:txBody>
                    <a:bodyPr/>
                    <a:lstStyle/>
                    <a:p>
                      <a:pPr algn="just">
                        <a:lnSpc>
                          <a:spcPct val="150000"/>
                        </a:lnSpc>
                        <a:spcBef>
                          <a:spcPts val="510"/>
                        </a:spcBef>
                        <a:spcAft>
                          <a:spcPts val="0"/>
                        </a:spcAft>
                      </a:pPr>
                      <a:r>
                        <a:rPr lang="en-US" sz="2000" b="0" dirty="0" smtClean="0">
                          <a:effectLst/>
                        </a:rPr>
                        <a:t>The participants were requested to denote the language of their sources of information (could be more than one). The choices provided where: (1) Gr, (2) </a:t>
                      </a:r>
                      <a:r>
                        <a:rPr lang="en-US" sz="2000" b="0" dirty="0" err="1" smtClean="0">
                          <a:effectLst/>
                        </a:rPr>
                        <a:t>En</a:t>
                      </a:r>
                      <a:r>
                        <a:rPr lang="en-US" sz="2000" b="0" dirty="0" smtClean="0">
                          <a:effectLst/>
                        </a:rPr>
                        <a:t>, (3) Fr, (4) De, (5) Ru, (6) </a:t>
                      </a:r>
                      <a:r>
                        <a:rPr lang="en-US" sz="2000" b="0" dirty="0" err="1" smtClean="0">
                          <a:effectLst/>
                        </a:rPr>
                        <a:t>Ar</a:t>
                      </a:r>
                      <a:r>
                        <a:rPr lang="en-US" sz="2000" b="0" dirty="0" smtClean="0">
                          <a:effectLst/>
                        </a:rPr>
                        <a:t>, (7) Other.</a:t>
                      </a:r>
                    </a:p>
                    <a:p>
                      <a:pPr algn="just">
                        <a:lnSpc>
                          <a:spcPct val="150000"/>
                        </a:lnSpc>
                        <a:spcBef>
                          <a:spcPts val="510"/>
                        </a:spcBef>
                        <a:spcAft>
                          <a:spcPts val="0"/>
                        </a:spcAft>
                      </a:pPr>
                      <a:r>
                        <a:rPr lang="en-US" sz="2000" b="0" dirty="0" smtClean="0">
                          <a:effectLst/>
                        </a:rPr>
                        <a:t>The test identified significant difference in performance (Χ2(1)=6.87, p&lt;0.05) only between those having selected choice (2)  (24.4% in the 25% bin) and those having not (8.3% in the 25% bin).</a:t>
                      </a:r>
                    </a:p>
                  </a:txBody>
                  <a:tcPr marL="68580" marR="68580" marT="0" marB="0"/>
                </a:tc>
                <a:extLst>
                  <a:ext uri="{0D108BD9-81ED-4DB2-BD59-A6C34878D82A}">
                    <a16:rowId xmlns:a16="http://schemas.microsoft.com/office/drawing/2014/main" val="1950063288"/>
                  </a:ext>
                </a:extLst>
              </a:tr>
            </a:tbl>
          </a:graphicData>
        </a:graphic>
      </p:graphicFrame>
    </p:spTree>
    <p:extLst>
      <p:ext uri="{BB962C8B-B14F-4D97-AF65-F5344CB8AC3E}">
        <p14:creationId xmlns:p14="http://schemas.microsoft.com/office/powerpoint/2010/main" val="74847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Hypotheses “2” Testing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981200" y="1829936"/>
            <a:ext cx="9448800" cy="12942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2500"/>
              </a:spcBef>
              <a:buSzPct val="68000"/>
              <a:buFont typeface="Wingdings" panose="05000000000000000000" pitchFamily="2" charset="2"/>
              <a:buChar char="q"/>
            </a:pPr>
            <a:r>
              <a:rPr lang="el-GR" sz="3200" b="1" dirty="0" smtClean="0">
                <a:solidFill>
                  <a:srgbClr val="002060"/>
                </a:solidFill>
                <a:latin typeface="Arial" panose="020B0604020202020204" pitchFamily="34" charset="0"/>
                <a:cs typeface="Arial" panose="020B0604020202020204" pitchFamily="34" charset="0"/>
              </a:rPr>
              <a:t>Η</a:t>
            </a:r>
            <a:r>
              <a:rPr lang="en-GB" sz="3200" b="1" dirty="0" smtClean="0">
                <a:solidFill>
                  <a:srgbClr val="002060"/>
                </a:solidFill>
                <a:latin typeface="Arial" panose="020B0604020202020204" pitchFamily="34" charset="0"/>
                <a:cs typeface="Arial" panose="020B0604020202020204" pitchFamily="34" charset="0"/>
              </a:rPr>
              <a:t>2</a:t>
            </a:r>
            <a:r>
              <a:rPr lang="el-GR" sz="2600" dirty="0" smtClean="0">
                <a:solidFill>
                  <a:srgbClr val="002060"/>
                </a:solidFill>
                <a:latin typeface="Arial" panose="020B0604020202020204" pitchFamily="34" charset="0"/>
                <a:cs typeface="Arial" panose="020B0604020202020204" pitchFamily="34" charset="0"/>
              </a:rPr>
              <a:t>: </a:t>
            </a:r>
            <a:r>
              <a:rPr lang="en-US" sz="2600" dirty="0">
                <a:solidFill>
                  <a:srgbClr val="002060"/>
                </a:solidFill>
                <a:latin typeface="Arial" panose="020B0604020202020204" pitchFamily="34" charset="0"/>
                <a:cs typeface="Arial" panose="020B0604020202020204" pitchFamily="34" charset="0"/>
              </a:rPr>
              <a:t>The structured approach for providing forecasts outperforms the unstructured - unaided one</a:t>
            </a:r>
            <a:r>
              <a:rPr lang="el-GR" sz="2600" dirty="0">
                <a:solidFill>
                  <a:srgbClr val="002060"/>
                </a:solidFill>
                <a:latin typeface="Arial" panose="020B0604020202020204" pitchFamily="34" charset="0"/>
                <a:cs typeface="Arial" panose="020B0604020202020204" pitchFamily="34" charset="0"/>
              </a:rPr>
              <a:t> </a:t>
            </a:r>
            <a:r>
              <a:rPr lang="el-GR" sz="1600" dirty="0">
                <a:solidFill>
                  <a:srgbClr val="002060"/>
                </a:solidFill>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training works</a:t>
            </a:r>
            <a:r>
              <a:rPr lang="el-GR" sz="1600" dirty="0" smtClean="0">
                <a:solidFill>
                  <a:srgbClr val="002060"/>
                </a:solidFill>
                <a:latin typeface="Arial" panose="020B0604020202020204" pitchFamily="34" charset="0"/>
                <a:cs typeface="Arial" panose="020B0604020202020204" pitchFamily="34" charset="0"/>
              </a:rPr>
              <a:t>).</a:t>
            </a:r>
            <a:endParaRPr lang="en-US" sz="2600" dirty="0">
              <a:solidFill>
                <a:srgbClr val="EAEAEB"/>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0373" y="2587937"/>
            <a:ext cx="4586288" cy="4031902"/>
          </a:xfrm>
          <a:prstGeom prst="rect">
            <a:avLst/>
          </a:prstGeom>
        </p:spPr>
      </p:pic>
    </p:spTree>
    <p:extLst>
      <p:ext uri="{BB962C8B-B14F-4D97-AF65-F5344CB8AC3E}">
        <p14:creationId xmlns:p14="http://schemas.microsoft.com/office/powerpoint/2010/main" val="17171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1026" name="Picture 2" descr="Average Brier Scores per Teams colour beeswarm"/>
          <p:cNvPicPr>
            <a:picLocks noChangeAspect="1" noChangeArrowheads="1"/>
          </p:cNvPicPr>
          <p:nvPr/>
        </p:nvPicPr>
        <p:blipFill rotWithShape="1">
          <a:blip r:embed="rId5">
            <a:extLst>
              <a:ext uri="{28A0092B-C50C-407E-A947-70E740481C1C}">
                <a14:useLocalDpi xmlns:a14="http://schemas.microsoft.com/office/drawing/2010/main" val="0"/>
              </a:ext>
            </a:extLst>
          </a:blip>
          <a:srcRect r="11934" b="6584"/>
          <a:stretch/>
        </p:blipFill>
        <p:spPr bwMode="auto">
          <a:xfrm>
            <a:off x="0" y="1523999"/>
            <a:ext cx="8537168" cy="381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rotWithShape="1">
          <a:blip r:embed="rId6"/>
          <a:srcRect l="61958"/>
          <a:stretch/>
        </p:blipFill>
        <p:spPr>
          <a:xfrm>
            <a:off x="8532321" y="1476750"/>
            <a:ext cx="3659679" cy="2485650"/>
          </a:xfrm>
          <a:prstGeom prst="rect">
            <a:avLst/>
          </a:prstGeom>
        </p:spPr>
      </p:pic>
    </p:spTree>
    <p:extLst>
      <p:ext uri="{BB962C8B-B14F-4D97-AF65-F5344CB8AC3E}">
        <p14:creationId xmlns:p14="http://schemas.microsoft.com/office/powerpoint/2010/main" val="353213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pic>
        <p:nvPicPr>
          <p:cNvPr id="14" name="Picture 13"/>
          <p:cNvPicPr>
            <a:picLocks noChangeAspect="1"/>
          </p:cNvPicPr>
          <p:nvPr/>
        </p:nvPicPr>
        <p:blipFill rotWithShape="1">
          <a:blip r:embed="rId5"/>
          <a:srcRect l="63836"/>
          <a:stretch/>
        </p:blipFill>
        <p:spPr>
          <a:xfrm>
            <a:off x="8861809" y="1602900"/>
            <a:ext cx="3406391" cy="2283300"/>
          </a:xfrm>
          <a:prstGeom prst="rect">
            <a:avLst/>
          </a:prstGeom>
        </p:spPr>
      </p:pic>
      <p:pic>
        <p:nvPicPr>
          <p:cNvPr id="1027" name="Picture 3" descr="Net Brier Scores per Teams"/>
          <p:cNvPicPr>
            <a:picLocks noChangeAspect="1" noChangeArrowheads="1"/>
          </p:cNvPicPr>
          <p:nvPr/>
        </p:nvPicPr>
        <p:blipFill rotWithShape="1">
          <a:blip r:embed="rId6">
            <a:extLst>
              <a:ext uri="{28A0092B-C50C-407E-A947-70E740481C1C}">
                <a14:useLocalDpi xmlns:a14="http://schemas.microsoft.com/office/drawing/2010/main" val="0"/>
              </a:ext>
            </a:extLst>
          </a:blip>
          <a:srcRect r="12489" b="7692"/>
          <a:stretch/>
        </p:blipFill>
        <p:spPr bwMode="auto">
          <a:xfrm>
            <a:off x="-1" y="1524000"/>
            <a:ext cx="8770939"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4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r="12168" b="6756"/>
          <a:stretch/>
        </p:blipFill>
        <p:spPr>
          <a:xfrm>
            <a:off x="-1" y="1524000"/>
            <a:ext cx="8473595" cy="3848100"/>
          </a:xfrm>
          <a:prstGeom prst="rect">
            <a:avLst/>
          </a:prstGeom>
        </p:spPr>
      </p:pic>
      <p:pic>
        <p:nvPicPr>
          <p:cNvPr id="11" name="Picture 10"/>
          <p:cNvPicPr>
            <a:picLocks noChangeAspect="1"/>
          </p:cNvPicPr>
          <p:nvPr/>
        </p:nvPicPr>
        <p:blipFill rotWithShape="1">
          <a:blip r:embed="rId6"/>
          <a:srcRect l="65139"/>
          <a:stretch/>
        </p:blipFill>
        <p:spPr>
          <a:xfrm>
            <a:off x="8520044" y="1905000"/>
            <a:ext cx="3824356" cy="2362200"/>
          </a:xfrm>
          <a:prstGeom prst="rect">
            <a:avLst/>
          </a:prstGeom>
        </p:spPr>
      </p:pic>
    </p:spTree>
    <p:extLst>
      <p:ext uri="{BB962C8B-B14F-4D97-AF65-F5344CB8AC3E}">
        <p14:creationId xmlns:p14="http://schemas.microsoft.com/office/powerpoint/2010/main" val="225075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9" descr="transparent"/>
          <p:cNvPicPr>
            <a:picLocks noChangeAspect="1" noChangeArrowheads="1"/>
          </p:cNvPicPr>
          <p:nvPr/>
        </p:nvPicPr>
        <p:blipFill>
          <a:blip r:embed="rId2" cstate="print"/>
          <a:srcRect/>
          <a:stretch>
            <a:fillRect/>
          </a:stretch>
        </p:blipFill>
        <p:spPr bwMode="auto">
          <a:xfrm>
            <a:off x="6048375" y="3381375"/>
            <a:ext cx="95250" cy="95250"/>
          </a:xfrm>
          <a:prstGeom prst="rect">
            <a:avLst/>
          </a:prstGeom>
          <a:noFill/>
          <a:ln w="9525">
            <a:noFill/>
            <a:miter lim="800000"/>
            <a:headEnd/>
            <a:tailEnd/>
          </a:ln>
        </p:spPr>
      </p:pic>
      <p:pic>
        <p:nvPicPr>
          <p:cNvPr id="17411" name="Picture 10" descr="transparent"/>
          <p:cNvPicPr>
            <a:picLocks noChangeAspect="1" noChangeArrowheads="1"/>
          </p:cNvPicPr>
          <p:nvPr/>
        </p:nvPicPr>
        <p:blipFill>
          <a:blip r:embed="rId2" cstate="print"/>
          <a:srcRect/>
          <a:stretch>
            <a:fillRect/>
          </a:stretch>
        </p:blipFill>
        <p:spPr bwMode="auto">
          <a:xfrm>
            <a:off x="6048375" y="3381375"/>
            <a:ext cx="95250" cy="95250"/>
          </a:xfrm>
          <a:prstGeom prst="rect">
            <a:avLst/>
          </a:prstGeom>
          <a:noFill/>
          <a:ln w="9525">
            <a:noFill/>
            <a:miter lim="800000"/>
            <a:headEnd/>
            <a:tailEnd/>
          </a:ln>
        </p:spPr>
      </p:pic>
      <p:sp>
        <p:nvSpPr>
          <p:cNvPr id="17413" name="Rectangle 1"/>
          <p:cNvSpPr>
            <a:spLocks noChangeArrowheads="1"/>
          </p:cNvSpPr>
          <p:nvPr/>
        </p:nvSpPr>
        <p:spPr bwMode="auto">
          <a:xfrm>
            <a:off x="3124200" y="1371600"/>
            <a:ext cx="5584606" cy="3477875"/>
          </a:xfrm>
          <a:prstGeom prst="rect">
            <a:avLst/>
          </a:prstGeom>
          <a:noFill/>
          <a:ln w="9525">
            <a:noFill/>
            <a:miter lim="800000"/>
            <a:headEnd/>
            <a:tailEnd/>
          </a:ln>
        </p:spPr>
        <p:txBody>
          <a:bodyPr wrap="none">
            <a:spAutoFit/>
          </a:bodyPr>
          <a:lstStyle/>
          <a:p>
            <a:r>
              <a:rPr lang="en-GB" altLang="en-US" sz="4400" dirty="0" smtClean="0">
                <a:latin typeface="+mj-lt"/>
              </a:rPr>
              <a:t>An interesting problem </a:t>
            </a:r>
          </a:p>
          <a:p>
            <a:endParaRPr lang="en-GB" altLang="en-US" sz="4400" dirty="0">
              <a:latin typeface="+mj-lt"/>
            </a:endParaRPr>
          </a:p>
          <a:p>
            <a:r>
              <a:rPr lang="en-GB" altLang="en-US" sz="4400" dirty="0" smtClean="0">
                <a:latin typeface="+mj-lt"/>
              </a:rPr>
              <a:t>and a </a:t>
            </a:r>
          </a:p>
          <a:p>
            <a:endParaRPr lang="en-GB" altLang="en-US" sz="4400" dirty="0">
              <a:latin typeface="+mj-lt"/>
            </a:endParaRPr>
          </a:p>
          <a:p>
            <a:r>
              <a:rPr lang="en-GB" altLang="en-US" sz="4400" dirty="0" smtClean="0">
                <a:latin typeface="+mj-lt"/>
              </a:rPr>
              <a:t>pragmatic angle to it…</a:t>
            </a:r>
            <a:endParaRPr lang="el-GR" altLang="en-US" sz="4400" b="1" i="1" dirty="0">
              <a:latin typeface="+mj-lt"/>
            </a:endParaRPr>
          </a:p>
        </p:txBody>
      </p:sp>
    </p:spTree>
    <p:extLst>
      <p:ext uri="{BB962C8B-B14F-4D97-AF65-F5344CB8AC3E}">
        <p14:creationId xmlns:p14="http://schemas.microsoft.com/office/powerpoint/2010/main" val="352916718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13091" b="6756"/>
          <a:stretch/>
        </p:blipFill>
        <p:spPr>
          <a:xfrm>
            <a:off x="-1" y="1524000"/>
            <a:ext cx="8382001" cy="3848100"/>
          </a:xfrm>
          <a:prstGeom prst="rect">
            <a:avLst/>
          </a:prstGeom>
        </p:spPr>
      </p:pic>
      <p:pic>
        <p:nvPicPr>
          <p:cNvPr id="4" name="Picture 3"/>
          <p:cNvPicPr>
            <a:picLocks noChangeAspect="1"/>
          </p:cNvPicPr>
          <p:nvPr/>
        </p:nvPicPr>
        <p:blipFill rotWithShape="1">
          <a:blip r:embed="rId6"/>
          <a:srcRect l="64331"/>
          <a:stretch/>
        </p:blipFill>
        <p:spPr>
          <a:xfrm>
            <a:off x="8449466" y="2057400"/>
            <a:ext cx="3742534" cy="2133600"/>
          </a:xfrm>
          <a:prstGeom prst="rect">
            <a:avLst/>
          </a:prstGeom>
        </p:spPr>
      </p:pic>
    </p:spTree>
    <p:extLst>
      <p:ext uri="{BB962C8B-B14F-4D97-AF65-F5344CB8AC3E}">
        <p14:creationId xmlns:p14="http://schemas.microsoft.com/office/powerpoint/2010/main" val="428442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7" name="Picture 6"/>
          <p:cNvPicPr>
            <a:picLocks noChangeAspect="1"/>
          </p:cNvPicPr>
          <p:nvPr/>
        </p:nvPicPr>
        <p:blipFill rotWithShape="1">
          <a:blip r:embed="rId3"/>
          <a:srcRect t="25205" b="24932"/>
          <a:stretch/>
        </p:blipFill>
        <p:spPr>
          <a:xfrm>
            <a:off x="2590800" y="3733800"/>
            <a:ext cx="8896736"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5"/>
            </a:endParaRPr>
          </a:p>
        </p:txBody>
      </p:sp>
      <p:sp>
        <p:nvSpPr>
          <p:cNvPr id="3" name="TextBox 2"/>
          <p:cNvSpPr txBox="1"/>
          <p:nvPr/>
        </p:nvSpPr>
        <p:spPr>
          <a:xfrm>
            <a:off x="2743201" y="1905000"/>
            <a:ext cx="8305799"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3600" dirty="0">
                <a:solidFill>
                  <a:schemeClr val="bg1">
                    <a:lumMod val="95000"/>
                  </a:schemeClr>
                </a:solidFill>
                <a:latin typeface="Arial" panose="020B0604020202020204" pitchFamily="34" charset="0"/>
                <a:cs typeface="Arial" panose="020B0604020202020204" pitchFamily="34" charset="0"/>
              </a:rPr>
              <a:t>Results were also verified with the following </a:t>
            </a:r>
            <a:r>
              <a:rPr lang="en-US" sz="3600" dirty="0" smtClean="0">
                <a:solidFill>
                  <a:schemeClr val="bg1">
                    <a:lumMod val="95000"/>
                  </a:schemeClr>
                </a:solidFill>
                <a:latin typeface="Arial" panose="020B0604020202020204" pitchFamily="34" charset="0"/>
                <a:cs typeface="Arial" panose="020B0604020202020204" pitchFamily="34" charset="0"/>
              </a:rPr>
              <a:t>standardizations, </a:t>
            </a:r>
            <a:r>
              <a:rPr lang="en-US" sz="3600" dirty="0">
                <a:solidFill>
                  <a:schemeClr val="bg1">
                    <a:lumMod val="95000"/>
                  </a:schemeClr>
                </a:solidFill>
                <a:latin typeface="Arial" panose="020B0604020202020204" pitchFamily="34" charset="0"/>
                <a:cs typeface="Arial" panose="020B0604020202020204" pitchFamily="34" charset="0"/>
              </a:rPr>
              <a:t>as well</a:t>
            </a:r>
            <a:endParaRPr lang="el-GR" sz="36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188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1428750"/>
            <a:ext cx="8258175" cy="283845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3825" y="4019550"/>
            <a:ext cx="8258175" cy="2838450"/>
          </a:xfrm>
          <a:prstGeom prst="rect">
            <a:avLst/>
          </a:prstGeom>
        </p:spPr>
      </p:pic>
      <p:sp>
        <p:nvSpPr>
          <p:cNvPr id="6" name="Rectangle 5"/>
          <p:cNvSpPr/>
          <p:nvPr/>
        </p:nvSpPr>
        <p:spPr>
          <a:xfrm>
            <a:off x="2382577" y="2386310"/>
            <a:ext cx="1235595" cy="923330"/>
          </a:xfrm>
          <a:prstGeom prst="rect">
            <a:avLst/>
          </a:prstGeom>
          <a:noFill/>
        </p:spPr>
        <p:txBody>
          <a:bodyPr wrap="none" lIns="91440" tIns="45720" rIns="91440" bIns="45720">
            <a:spAutoFit/>
          </a:bodyPr>
          <a:lstStyle/>
          <a:p>
            <a:pPr algn="ct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Avg</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1" name="Rectangle 10"/>
          <p:cNvSpPr/>
          <p:nvPr/>
        </p:nvSpPr>
        <p:spPr>
          <a:xfrm>
            <a:off x="2359260" y="4932337"/>
            <a:ext cx="1225080"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72754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5" name="Picture 4"/>
          <p:cNvPicPr>
            <a:picLocks noChangeAspect="1"/>
          </p:cNvPicPr>
          <p:nvPr/>
        </p:nvPicPr>
        <p:blipFill rotWithShape="1">
          <a:blip r:embed="rId5"/>
          <a:srcRect l="23426" r="24755"/>
          <a:stretch/>
        </p:blipFill>
        <p:spPr>
          <a:xfrm>
            <a:off x="4571999" y="1676400"/>
            <a:ext cx="4623519" cy="2582588"/>
          </a:xfrm>
          <a:prstGeom prst="rect">
            <a:avLst/>
          </a:prstGeom>
        </p:spPr>
      </p:pic>
      <p:pic>
        <p:nvPicPr>
          <p:cNvPr id="1026" name="Picture 2" descr="ECDF plots for SD te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7527" y="4094584"/>
            <a:ext cx="5732462"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Tree>
    <p:extLst>
      <p:ext uri="{BB962C8B-B14F-4D97-AF65-F5344CB8AC3E}">
        <p14:creationId xmlns:p14="http://schemas.microsoft.com/office/powerpoint/2010/main" val="256687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Hypotheses “</a:t>
            </a:r>
            <a:r>
              <a:rPr lang="el-GR"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2</a:t>
            </a:r>
            <a:r>
              <a:rPr lang="en-GB"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1</a:t>
            </a:r>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 Testing</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981200" y="1829936"/>
            <a:ext cx="9448800" cy="12942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3" indent="-457200" algn="just">
              <a:spcBef>
                <a:spcPts val="2500"/>
              </a:spcBef>
              <a:buSzPct val="68000"/>
              <a:buFont typeface="Wingdings" panose="05000000000000000000" pitchFamily="2" charset="2"/>
              <a:buChar char="q"/>
            </a:pPr>
            <a:r>
              <a:rPr lang="el-GR" sz="3200" b="1" dirty="0" smtClean="0">
                <a:solidFill>
                  <a:srgbClr val="002060"/>
                </a:solidFill>
                <a:latin typeface="Arial" panose="020B0604020202020204" pitchFamily="34" charset="0"/>
                <a:cs typeface="Arial" panose="020B0604020202020204" pitchFamily="34" charset="0"/>
              </a:rPr>
              <a:t>Η2</a:t>
            </a:r>
            <a:r>
              <a:rPr lang="en-GB" sz="3200" b="1" dirty="0" smtClean="0">
                <a:solidFill>
                  <a:srgbClr val="002060"/>
                </a:solidFill>
                <a:latin typeface="Arial" panose="020B0604020202020204" pitchFamily="34" charset="0"/>
                <a:cs typeface="Arial" panose="020B0604020202020204" pitchFamily="34" charset="0"/>
              </a:rPr>
              <a:t>1</a:t>
            </a:r>
            <a:r>
              <a:rPr lang="el-GR" sz="2600" dirty="0" smtClean="0">
                <a:solidFill>
                  <a:srgbClr val="002060"/>
                </a:solidFill>
                <a:latin typeface="Arial" panose="020B0604020202020204" pitchFamily="34" charset="0"/>
                <a:cs typeface="Arial" panose="020B0604020202020204" pitchFamily="34" charset="0"/>
              </a:rPr>
              <a:t>: </a:t>
            </a:r>
            <a:r>
              <a:rPr lang="en-GB" sz="2400" dirty="0">
                <a:solidFill>
                  <a:srgbClr val="002060"/>
                </a:solidFill>
                <a:latin typeface="Arial" panose="020B0604020202020204" pitchFamily="34" charset="0"/>
                <a:cs typeface="Arial" panose="020B0604020202020204" pitchFamily="34" charset="0"/>
              </a:rPr>
              <a:t>there will be more </a:t>
            </a:r>
            <a:r>
              <a:rPr lang="en-GB" sz="2400" dirty="0" err="1">
                <a:solidFill>
                  <a:srgbClr val="002060"/>
                </a:solidFill>
                <a:latin typeface="Arial" panose="020B0604020202020204" pitchFamily="34" charset="0"/>
                <a:cs typeface="Arial" panose="020B0604020202020204" pitchFamily="34" charset="0"/>
              </a:rPr>
              <a:t>superforecasters</a:t>
            </a:r>
            <a:r>
              <a:rPr lang="en-GB" sz="2400" dirty="0">
                <a:solidFill>
                  <a:srgbClr val="002060"/>
                </a:solidFill>
                <a:latin typeface="Arial" panose="020B0604020202020204" pitchFamily="34" charset="0"/>
                <a:cs typeface="Arial" panose="020B0604020202020204" pitchFamily="34" charset="0"/>
              </a:rPr>
              <a:t> in the extra-trained group</a:t>
            </a:r>
            <a:endParaRPr lang="el-GR" sz="24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573" y="3077661"/>
            <a:ext cx="4029227" cy="3542178"/>
          </a:xfrm>
          <a:prstGeom prst="rect">
            <a:avLst/>
          </a:prstGeom>
        </p:spPr>
      </p:pic>
    </p:spTree>
    <p:extLst>
      <p:ext uri="{BB962C8B-B14F-4D97-AF65-F5344CB8AC3E}">
        <p14:creationId xmlns:p14="http://schemas.microsoft.com/office/powerpoint/2010/main" val="294813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4" name="Picture 3"/>
          <p:cNvPicPr>
            <a:picLocks noChangeAspect="1"/>
          </p:cNvPicPr>
          <p:nvPr/>
        </p:nvPicPr>
        <p:blipFill>
          <a:blip r:embed="rId5"/>
          <a:stretch>
            <a:fillRect/>
          </a:stretch>
        </p:blipFill>
        <p:spPr>
          <a:xfrm>
            <a:off x="2590800" y="1600200"/>
            <a:ext cx="7143750" cy="2095500"/>
          </a:xfrm>
          <a:prstGeom prst="rect">
            <a:avLst/>
          </a:prstGeom>
        </p:spPr>
      </p:pic>
      <p:pic>
        <p:nvPicPr>
          <p:cNvPr id="5" name="Picture 4"/>
          <p:cNvPicPr>
            <a:picLocks noChangeAspect="1"/>
          </p:cNvPicPr>
          <p:nvPr/>
        </p:nvPicPr>
        <p:blipFill>
          <a:blip r:embed="rId6"/>
          <a:stretch>
            <a:fillRect/>
          </a:stretch>
        </p:blipFill>
        <p:spPr>
          <a:xfrm>
            <a:off x="2590800" y="4013900"/>
            <a:ext cx="7143750" cy="20669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Tree>
    <p:extLst>
      <p:ext uri="{BB962C8B-B14F-4D97-AF65-F5344CB8AC3E}">
        <p14:creationId xmlns:p14="http://schemas.microsoft.com/office/powerpoint/2010/main" val="74831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2"/>
            <a:ext cx="4572638" cy="27531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453816"/>
            <a:ext cx="4648849" cy="1571844"/>
          </a:xfrm>
          <a:prstGeom prst="rect">
            <a:avLst/>
          </a:prstGeom>
        </p:spPr>
      </p:pic>
    </p:spTree>
    <p:extLst>
      <p:ext uri="{BB962C8B-B14F-4D97-AF65-F5344CB8AC3E}">
        <p14:creationId xmlns:p14="http://schemas.microsoft.com/office/powerpoint/2010/main" val="10724383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7467600" cy="1143000"/>
          </a:xfrm>
        </p:spPr>
        <p:txBody>
          <a:bodyPr>
            <a:no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Analysis &amp; Findings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pic>
        <p:nvPicPr>
          <p:cNvPr id="3" name="Picture 2"/>
          <p:cNvPicPr>
            <a:picLocks noChangeAspect="1"/>
          </p:cNvPicPr>
          <p:nvPr/>
        </p:nvPicPr>
        <p:blipFill>
          <a:blip r:embed="rId5"/>
          <a:stretch>
            <a:fillRect/>
          </a:stretch>
        </p:blipFill>
        <p:spPr>
          <a:xfrm>
            <a:off x="2590800" y="1676400"/>
            <a:ext cx="7162800" cy="2057400"/>
          </a:xfrm>
          <a:prstGeom prst="rect">
            <a:avLst/>
          </a:prstGeom>
        </p:spPr>
      </p:pic>
      <p:pic>
        <p:nvPicPr>
          <p:cNvPr id="5" name="Picture 4"/>
          <p:cNvPicPr>
            <a:picLocks noChangeAspect="1"/>
          </p:cNvPicPr>
          <p:nvPr/>
        </p:nvPicPr>
        <p:blipFill>
          <a:blip r:embed="rId6"/>
          <a:stretch>
            <a:fillRect/>
          </a:stretch>
        </p:blipFill>
        <p:spPr>
          <a:xfrm>
            <a:off x="2571750" y="4079631"/>
            <a:ext cx="7200900" cy="2066925"/>
          </a:xfrm>
          <a:prstGeom prst="rect">
            <a:avLst/>
          </a:prstGeom>
        </p:spPr>
      </p:pic>
      <p:sp>
        <p:nvSpPr>
          <p:cNvPr id="9"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Tree>
    <p:extLst>
      <p:ext uri="{BB962C8B-B14F-4D97-AF65-F5344CB8AC3E}">
        <p14:creationId xmlns:p14="http://schemas.microsoft.com/office/powerpoint/2010/main" val="349061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3861049"/>
            <a:ext cx="5143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793" y="3470524"/>
            <a:ext cx="514350" cy="390525"/>
          </a:xfrm>
          <a:prstGeom prst="rect">
            <a:avLst/>
          </a:prstGeom>
          <a:solidFill>
            <a:schemeClr val="tx1"/>
          </a:solidFill>
          <a:ln>
            <a:noFill/>
          </a:ln>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706" y="3605908"/>
            <a:ext cx="514350" cy="390525"/>
          </a:xfrm>
          <a:prstGeom prst="rect">
            <a:avLst/>
          </a:prstGeom>
          <a:solidFill>
            <a:schemeClr val="tx1"/>
          </a:solidFill>
          <a:ln>
            <a:noFill/>
          </a:ln>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559" y="3792092"/>
            <a:ext cx="514350" cy="390525"/>
          </a:xfrm>
          <a:prstGeom prst="rect">
            <a:avLst/>
          </a:prstGeom>
          <a:solidFill>
            <a:schemeClr val="tx1"/>
          </a:solidFill>
          <a:ln>
            <a:noFill/>
          </a:ln>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609" y="3996433"/>
            <a:ext cx="514350" cy="390525"/>
          </a:xfrm>
          <a:prstGeom prst="rect">
            <a:avLst/>
          </a:prstGeom>
          <a:solidFill>
            <a:schemeClr val="tx1"/>
          </a:solidFill>
          <a:ln>
            <a:noFill/>
          </a:ln>
        </p:spPr>
      </p:pic>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356" y="4029994"/>
            <a:ext cx="514350" cy="390525"/>
          </a:xfrm>
          <a:prstGeom prst="rect">
            <a:avLst/>
          </a:prstGeom>
          <a:solidFill>
            <a:schemeClr val="tx1"/>
          </a:solidFill>
          <a:ln>
            <a:noFill/>
          </a:ln>
        </p:spPr>
      </p:pic>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431" y="3881910"/>
            <a:ext cx="514350" cy="390525"/>
          </a:xfrm>
          <a:prstGeom prst="rect">
            <a:avLst/>
          </a:prstGeom>
          <a:solidFill>
            <a:schemeClr val="tx1"/>
          </a:solidFill>
          <a:ln>
            <a:noFill/>
          </a:ln>
        </p:spPr>
      </p:pic>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778" y="3801171"/>
            <a:ext cx="514350" cy="390525"/>
          </a:xfrm>
          <a:prstGeom prst="rect">
            <a:avLst/>
          </a:prstGeom>
          <a:solidFill>
            <a:schemeClr val="tx1"/>
          </a:solidFill>
          <a:ln>
            <a:noFill/>
          </a:ln>
        </p:spPr>
      </p:pic>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101" y="3665786"/>
            <a:ext cx="514350" cy="390525"/>
          </a:xfrm>
          <a:prstGeom prst="rect">
            <a:avLst/>
          </a:prstGeom>
          <a:solidFill>
            <a:schemeClr val="tx1"/>
          </a:solidFill>
          <a:ln>
            <a:noFill/>
          </a:ln>
        </p:spPr>
      </p:pic>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207" y="3686647"/>
            <a:ext cx="514350" cy="390525"/>
          </a:xfrm>
          <a:prstGeom prst="rect">
            <a:avLst/>
          </a:prstGeom>
          <a:solidFill>
            <a:schemeClr val="tx1"/>
          </a:solidFill>
          <a:ln>
            <a:noFill/>
          </a:ln>
        </p:spPr>
      </p:pic>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454" y="3665786"/>
            <a:ext cx="514350" cy="390525"/>
          </a:xfrm>
          <a:prstGeom prst="rect">
            <a:avLst/>
          </a:prstGeom>
          <a:solidFill>
            <a:schemeClr val="tx1"/>
          </a:solidFill>
          <a:ln>
            <a:noFill/>
          </a:ln>
        </p:spPr>
      </p:pic>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6751" y="3856510"/>
            <a:ext cx="514350" cy="390525"/>
          </a:xfrm>
          <a:prstGeom prst="rect">
            <a:avLst/>
          </a:prstGeom>
          <a:solidFill>
            <a:schemeClr val="tx1"/>
          </a:solidFill>
          <a:ln>
            <a:noFill/>
          </a:ln>
        </p:spPr>
      </p:pic>
      <p:pic>
        <p:nvPicPr>
          <p:cNvPr id="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978" y="3715892"/>
            <a:ext cx="514350" cy="390525"/>
          </a:xfrm>
          <a:prstGeom prst="rect">
            <a:avLst/>
          </a:prstGeom>
          <a:solidFill>
            <a:schemeClr val="tx1"/>
          </a:solidFill>
          <a:ln>
            <a:noFill/>
          </a:ln>
        </p:spPr>
      </p:pic>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288" y="3563046"/>
            <a:ext cx="514350" cy="390525"/>
          </a:xfrm>
          <a:prstGeom prst="rect">
            <a:avLst/>
          </a:prstGeom>
          <a:solidFill>
            <a:schemeClr val="tx1"/>
          </a:solidFill>
          <a:ln>
            <a:noFill/>
          </a:ln>
        </p:spPr>
      </p:pic>
      <p:pic>
        <p:nvPicPr>
          <p:cNvPr id="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65" y="3471863"/>
            <a:ext cx="514350" cy="390525"/>
          </a:xfrm>
          <a:prstGeom prst="rect">
            <a:avLst/>
          </a:prstGeom>
          <a:solidFill>
            <a:schemeClr val="tx1"/>
          </a:solidFill>
          <a:ln>
            <a:noFill/>
          </a:ln>
        </p:spPr>
      </p:pic>
      <p:pic>
        <p:nvPicPr>
          <p:cNvPr id="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012" y="3563045"/>
            <a:ext cx="514350" cy="390525"/>
          </a:xfrm>
          <a:prstGeom prst="rect">
            <a:avLst/>
          </a:prstGeom>
          <a:solidFill>
            <a:schemeClr val="tx1"/>
          </a:solidFill>
          <a:ln>
            <a:noFill/>
          </a:ln>
        </p:spPr>
      </p:pic>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3661247"/>
            <a:ext cx="514350" cy="390525"/>
          </a:xfrm>
          <a:prstGeom prst="rect">
            <a:avLst/>
          </a:prstGeom>
          <a:solidFill>
            <a:schemeClr val="tx1"/>
          </a:solidFill>
          <a:ln>
            <a:noFill/>
          </a:ln>
        </p:spPr>
      </p:pic>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837" y="3783931"/>
            <a:ext cx="514350" cy="390525"/>
          </a:xfrm>
          <a:prstGeom prst="rect">
            <a:avLst/>
          </a:prstGeom>
          <a:solidFill>
            <a:schemeClr val="tx1"/>
          </a:solidFill>
          <a:ln>
            <a:noFill/>
          </a:ln>
        </p:spPr>
      </p:pic>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809" y="3665786"/>
            <a:ext cx="514350" cy="390525"/>
          </a:xfrm>
          <a:prstGeom prst="rect">
            <a:avLst/>
          </a:prstGeom>
          <a:solidFill>
            <a:schemeClr val="tx1"/>
          </a:solidFill>
          <a:ln>
            <a:noFill/>
          </a:ln>
        </p:spPr>
      </p:pic>
      <p:pic>
        <p:nvPicPr>
          <p:cNvPr id="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806" y="3563046"/>
            <a:ext cx="514350" cy="390525"/>
          </a:xfrm>
          <a:prstGeom prst="rect">
            <a:avLst/>
          </a:prstGeom>
          <a:solidFill>
            <a:schemeClr val="tx1"/>
          </a:solidFill>
          <a:ln>
            <a:noFill/>
          </a:ln>
        </p:spPr>
      </p:pic>
      <p:pic>
        <p:nvPicPr>
          <p:cNvPr id="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056" y="3491385"/>
            <a:ext cx="514350" cy="390525"/>
          </a:xfrm>
          <a:prstGeom prst="rect">
            <a:avLst/>
          </a:prstGeom>
          <a:solidFill>
            <a:schemeClr val="tx1"/>
          </a:solidFill>
          <a:ln>
            <a:noFill/>
          </a:ln>
        </p:spPr>
      </p:pic>
      <p:pic>
        <p:nvPicPr>
          <p:cNvPr id="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128" y="3417665"/>
            <a:ext cx="514350" cy="390525"/>
          </a:xfrm>
          <a:prstGeom prst="rect">
            <a:avLst/>
          </a:prstGeom>
          <a:solidFill>
            <a:schemeClr val="tx1"/>
          </a:solidFill>
          <a:ln>
            <a:noFill/>
          </a:ln>
        </p:spPr>
      </p:pic>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054" y="2780929"/>
            <a:ext cx="5429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3691" y="3512245"/>
            <a:ext cx="514350" cy="390525"/>
          </a:xfrm>
          <a:prstGeom prst="rect">
            <a:avLst/>
          </a:prstGeom>
          <a:solidFill>
            <a:schemeClr val="tx1"/>
          </a:solidFill>
          <a:ln>
            <a:noFill/>
          </a:ln>
        </p:spPr>
      </p:pic>
      <p:pic>
        <p:nvPicPr>
          <p:cNvPr id="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90" y="3707508"/>
            <a:ext cx="514350" cy="390525"/>
          </a:xfrm>
          <a:prstGeom prst="rect">
            <a:avLst/>
          </a:prstGeom>
          <a:solidFill>
            <a:schemeClr val="tx1"/>
          </a:solidFill>
          <a:ln>
            <a:noFill/>
          </a:ln>
        </p:spPr>
      </p:pic>
      <p:pic>
        <p:nvPicPr>
          <p:cNvPr id="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7622" y="3872385"/>
            <a:ext cx="514350" cy="390525"/>
          </a:xfrm>
          <a:prstGeom prst="rect">
            <a:avLst/>
          </a:prstGeom>
          <a:solidFill>
            <a:schemeClr val="tx1"/>
          </a:solidFill>
          <a:ln>
            <a:noFill/>
          </a:ln>
        </p:spPr>
      </p:pic>
      <p:pic>
        <p:nvPicPr>
          <p:cNvPr id="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991" y="3401567"/>
            <a:ext cx="514350" cy="390525"/>
          </a:xfrm>
          <a:prstGeom prst="rect">
            <a:avLst/>
          </a:prstGeom>
          <a:solidFill>
            <a:schemeClr val="tx1"/>
          </a:solidFill>
          <a:ln>
            <a:noFill/>
          </a:ln>
        </p:spPr>
      </p:pic>
      <p:pic>
        <p:nvPicPr>
          <p:cNvPr id="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466" y="3612927"/>
            <a:ext cx="514350" cy="390525"/>
          </a:xfrm>
          <a:prstGeom prst="rect">
            <a:avLst/>
          </a:prstGeom>
          <a:solidFill>
            <a:schemeClr val="tx1"/>
          </a:solidFill>
          <a:ln>
            <a:noFill/>
          </a:ln>
        </p:spPr>
      </p:pic>
      <p:pic>
        <p:nvPicPr>
          <p:cNvPr id="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134" y="3465984"/>
            <a:ext cx="514350" cy="390525"/>
          </a:xfrm>
          <a:prstGeom prst="rect">
            <a:avLst/>
          </a:prstGeom>
          <a:solidFill>
            <a:schemeClr val="tx1"/>
          </a:solidFill>
          <a:ln>
            <a:noFill/>
          </a:ln>
        </p:spPr>
      </p:pic>
      <p:pic>
        <p:nvPicPr>
          <p:cNvPr id="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638" y="3686646"/>
            <a:ext cx="514350" cy="390525"/>
          </a:xfrm>
          <a:prstGeom prst="rect">
            <a:avLst/>
          </a:prstGeom>
          <a:solidFill>
            <a:schemeClr val="tx1"/>
          </a:solidFill>
          <a:ln>
            <a:noFill/>
          </a:ln>
        </p:spPr>
      </p:pic>
      <p:pic>
        <p:nvPicPr>
          <p:cNvPr id="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153" y="3870549"/>
            <a:ext cx="514350" cy="390525"/>
          </a:xfrm>
          <a:prstGeom prst="rect">
            <a:avLst/>
          </a:prstGeom>
          <a:solidFill>
            <a:schemeClr val="tx1"/>
          </a:solidFill>
          <a:ln>
            <a:noFill/>
          </a:ln>
        </p:spPr>
      </p:pic>
      <p:pic>
        <p:nvPicPr>
          <p:cNvPr id="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161" y="4262910"/>
            <a:ext cx="542925"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156" y="5743553"/>
            <a:ext cx="5238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720916" y="1835781"/>
            <a:ext cx="1979959" cy="2215991"/>
          </a:xfrm>
          <a:prstGeom prst="rect">
            <a:avLst/>
          </a:prstGeom>
          <a:noFill/>
        </p:spPr>
        <p:txBody>
          <a:bodyPr wrap="square" rtlCol="0">
            <a:spAutoFit/>
          </a:bodyPr>
          <a:lstStyle/>
          <a:p>
            <a:r>
              <a:rPr lang="en-GB" sz="13800" b="1" dirty="0">
                <a:solidFill>
                  <a:schemeClr val="accent6">
                    <a:lumMod val="75000"/>
                  </a:schemeClr>
                </a:solidFill>
              </a:rPr>
              <a:t>?</a:t>
            </a:r>
          </a:p>
        </p:txBody>
      </p:sp>
      <p:sp>
        <p:nvSpPr>
          <p:cNvPr id="42" name="TextBox 41"/>
          <p:cNvSpPr txBox="1"/>
          <p:nvPr/>
        </p:nvSpPr>
        <p:spPr>
          <a:xfrm>
            <a:off x="2452553" y="5481943"/>
            <a:ext cx="6579268" cy="523220"/>
          </a:xfrm>
          <a:prstGeom prst="rect">
            <a:avLst/>
          </a:prstGeom>
          <a:noFill/>
        </p:spPr>
        <p:txBody>
          <a:bodyPr wrap="square" rtlCol="0">
            <a:spAutoFit/>
          </a:bodyPr>
          <a:lstStyle/>
          <a:p>
            <a:r>
              <a:rPr lang="en-GB" sz="2800" dirty="0">
                <a:solidFill>
                  <a:schemeClr val="tx2">
                    <a:lumMod val="60000"/>
                    <a:lumOff val="40000"/>
                  </a:schemeClr>
                </a:solidFill>
              </a:rPr>
              <a:t>kostas@bangor.ac.uk</a:t>
            </a:r>
          </a:p>
        </p:txBody>
      </p:sp>
    </p:spTree>
    <p:extLst>
      <p:ext uri="{BB962C8B-B14F-4D97-AF65-F5344CB8AC3E}">
        <p14:creationId xmlns:p14="http://schemas.microsoft.com/office/powerpoint/2010/main" val="179363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REAL COMPANIES</a:t>
            </a:r>
            <a:endParaRPr lang="en-GB" b="1" dirty="0"/>
          </a:p>
        </p:txBody>
      </p:sp>
      <p:sp>
        <p:nvSpPr>
          <p:cNvPr id="3" name="Text Placeholder 2"/>
          <p:cNvSpPr>
            <a:spLocks noGrp="1"/>
          </p:cNvSpPr>
          <p:nvPr>
            <p:ph type="body" idx="1"/>
          </p:nvPr>
        </p:nvSpPr>
        <p:spPr/>
        <p:txBody>
          <a:bodyPr/>
          <a:lstStyle/>
          <a:p>
            <a:r>
              <a:rPr lang="en-GB" dirty="0" smtClean="0"/>
              <a:t>Do not have </a:t>
            </a:r>
            <a:r>
              <a:rPr lang="en-GB" dirty="0" smtClean="0">
                <a:solidFill>
                  <a:srgbClr val="FF0000"/>
                </a:solidFill>
              </a:rPr>
              <a:t>time</a:t>
            </a:r>
          </a:p>
          <a:p>
            <a:r>
              <a:rPr lang="en-GB" dirty="0" smtClean="0"/>
              <a:t>Do not have </a:t>
            </a:r>
            <a:r>
              <a:rPr lang="en-GB" dirty="0" smtClean="0">
                <a:solidFill>
                  <a:srgbClr val="FF0000"/>
                </a:solidFill>
              </a:rPr>
              <a:t>resources</a:t>
            </a:r>
            <a:r>
              <a:rPr lang="en-GB" dirty="0" smtClean="0"/>
              <a:t> (money or employees)</a:t>
            </a:r>
          </a:p>
          <a:p>
            <a:endParaRPr lang="en-GB" dirty="0"/>
          </a:p>
          <a:p>
            <a:pPr marL="0" indent="0">
              <a:buNone/>
            </a:pPr>
            <a:r>
              <a:rPr lang="en-GB" dirty="0" smtClean="0"/>
              <a:t>BUT</a:t>
            </a:r>
          </a:p>
          <a:p>
            <a:endParaRPr lang="en-GB" dirty="0"/>
          </a:p>
          <a:p>
            <a:r>
              <a:rPr lang="en-GB" dirty="0" smtClean="0"/>
              <a:t>They do have </a:t>
            </a:r>
            <a:r>
              <a:rPr lang="en-GB" dirty="0" smtClean="0">
                <a:solidFill>
                  <a:schemeClr val="accent1">
                    <a:lumMod val="75000"/>
                  </a:schemeClr>
                </a:solidFill>
              </a:rPr>
              <a:t>difficult questions </a:t>
            </a:r>
            <a:r>
              <a:rPr lang="en-GB" dirty="0" smtClean="0"/>
              <a:t>to answers – like BREXIT – so what would be the timeframe for that for a </a:t>
            </a:r>
            <a:r>
              <a:rPr lang="en-GB" dirty="0" err="1" smtClean="0"/>
              <a:t>superforecasting</a:t>
            </a:r>
            <a:r>
              <a:rPr lang="en-GB" dirty="0" smtClean="0"/>
              <a:t> experiment…??</a:t>
            </a:r>
            <a:endParaRPr lang="en-GB" dirty="0"/>
          </a:p>
        </p:txBody>
      </p:sp>
    </p:spTree>
    <p:extLst>
      <p:ext uri="{BB962C8B-B14F-4D97-AF65-F5344CB8AC3E}">
        <p14:creationId xmlns:p14="http://schemas.microsoft.com/office/powerpoint/2010/main" val="345059402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7400" y="207876"/>
            <a:ext cx="4118436" cy="1015663"/>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6000" b="1" dirty="0" smtClean="0">
                <a:solidFill>
                  <a:srgbClr val="2D4452"/>
                </a:solidFill>
                <a:effectLst>
                  <a:outerShdw blurRad="50800" dist="38100" dir="5400000" sx="102000" sy="102000" algn="t" rotWithShape="0">
                    <a:prstClr val="white">
                      <a:lumMod val="50000"/>
                      <a:alpha val="40000"/>
                    </a:prstClr>
                  </a:outerShdw>
                </a:effectLst>
                <a:latin typeface="Times New Roman" panose="02020603050405020304" pitchFamily="18" charset="0"/>
                <a:ea typeface="Bradley Hand ITC TT-Bold"/>
                <a:cs typeface="Times New Roman" panose="02020603050405020304" pitchFamily="18" charset="0"/>
              </a:rPr>
              <a:t>What we do</a:t>
            </a:r>
            <a:endParaRPr lang="en-US" sz="6000" b="1" dirty="0">
              <a:solidFill>
                <a:srgbClr val="2D4452"/>
              </a:solidFill>
              <a:effectLst>
                <a:outerShdw blurRad="50800" dist="38100" dir="5400000" sx="102000" sy="102000" algn="t" rotWithShape="0">
                  <a:prstClr val="white">
                    <a:lumMod val="50000"/>
                    <a:alpha val="40000"/>
                  </a:prstClr>
                </a:outerShdw>
              </a:effectLst>
              <a:latin typeface="Times New Roman" panose="02020603050405020304" pitchFamily="18" charset="0"/>
              <a:ea typeface="Bradley Hand ITC TT-Bold"/>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7AB7DAF-7520-47C6-A36E-C34D2AFDE345}" type="slidenum">
              <a:rPr lang="en-CA" smtClean="0">
                <a:solidFill>
                  <a:prstClr val="black">
                    <a:tint val="75000"/>
                  </a:prstClr>
                </a:solidFill>
              </a:rPr>
              <a:pPr/>
              <a:t>6</a:t>
            </a:fld>
            <a:endParaRPr lang="en-CA">
              <a:solidFill>
                <a:prstClr val="black">
                  <a:tint val="75000"/>
                </a:prstClr>
              </a:solidFill>
            </a:endParaRPr>
          </a:p>
        </p:txBody>
      </p:sp>
      <p:sp>
        <p:nvSpPr>
          <p:cNvPr id="6" name="TextBox 5"/>
          <p:cNvSpPr txBox="1"/>
          <p:nvPr/>
        </p:nvSpPr>
        <p:spPr>
          <a:xfrm>
            <a:off x="2590800" y="1524000"/>
            <a:ext cx="9601200" cy="6955750"/>
          </a:xfrm>
          <a:prstGeom prst="rect">
            <a:avLst/>
          </a:prstGeom>
          <a:noFill/>
        </p:spPr>
        <p:txBody>
          <a:bodyPr wrap="square" rtlCol="0">
            <a:spAutoFit/>
          </a:bodyPr>
          <a:lstStyle/>
          <a:p>
            <a:pPr marL="571500" indent="-571500">
              <a:spcBef>
                <a:spcPts val="1200"/>
              </a:spcBef>
              <a:buFont typeface="Wingdings" panose="05000000000000000000" pitchFamily="2" charset="2"/>
              <a:buChar char="q"/>
            </a:pPr>
            <a:r>
              <a:rPr lang="en-US" sz="3600" dirty="0" smtClean="0">
                <a:solidFill>
                  <a:srgbClr val="002060"/>
                </a:solidFill>
                <a:latin typeface="Arial" panose="020B0604020202020204" pitchFamily="34" charset="0"/>
                <a:cs typeface="Arial" panose="020B0604020202020204" pitchFamily="34" charset="0"/>
              </a:rPr>
              <a:t>Base our research on the groundbreaking results of the GJP</a:t>
            </a:r>
          </a:p>
          <a:p>
            <a:pPr marL="571500" indent="-571500">
              <a:spcBef>
                <a:spcPts val="1200"/>
              </a:spcBef>
              <a:buFont typeface="Wingdings" panose="05000000000000000000" pitchFamily="2" charset="2"/>
              <a:buChar char="q"/>
            </a:pPr>
            <a:r>
              <a:rPr lang="en-US" sz="3600" dirty="0" smtClean="0">
                <a:solidFill>
                  <a:srgbClr val="002060"/>
                </a:solidFill>
                <a:latin typeface="Arial" panose="020B0604020202020204" pitchFamily="34" charset="0"/>
                <a:cs typeface="Arial" panose="020B0604020202020204" pitchFamily="34" charset="0"/>
              </a:rPr>
              <a:t>Focus on </a:t>
            </a:r>
            <a:r>
              <a:rPr lang="en-US" sz="3600" dirty="0">
                <a:solidFill>
                  <a:srgbClr val="002060"/>
                </a:solidFill>
                <a:latin typeface="Arial" panose="020B0604020202020204" pitchFamily="34" charset="0"/>
                <a:cs typeface="Arial" panose="020B0604020202020204" pitchFamily="34" charset="0"/>
              </a:rPr>
              <a:t>a smaller scale with more limited resources and fewer </a:t>
            </a:r>
            <a:r>
              <a:rPr lang="en-US" sz="3600" dirty="0" smtClean="0">
                <a:solidFill>
                  <a:srgbClr val="002060"/>
                </a:solidFill>
                <a:latin typeface="Arial" panose="020B0604020202020204" pitchFamily="34" charset="0"/>
                <a:cs typeface="Arial" panose="020B0604020202020204" pitchFamily="34" charset="0"/>
              </a:rPr>
              <a:t>participants</a:t>
            </a:r>
          </a:p>
          <a:p>
            <a:pPr marL="571500" indent="-571500">
              <a:spcBef>
                <a:spcPts val="1200"/>
              </a:spcBef>
              <a:buFont typeface="Wingdings" panose="05000000000000000000" pitchFamily="2" charset="2"/>
              <a:buChar char="q"/>
            </a:pPr>
            <a:r>
              <a:rPr lang="en-US" sz="3600" dirty="0" smtClean="0">
                <a:solidFill>
                  <a:srgbClr val="002060"/>
                </a:solidFill>
                <a:latin typeface="Arial" panose="020B0604020202020204" pitchFamily="34" charset="0"/>
                <a:cs typeface="Arial" panose="020B0604020202020204" pitchFamily="34" charset="0"/>
              </a:rPr>
              <a:t>Bridge Super-Forecasting with analogies</a:t>
            </a:r>
          </a:p>
          <a:p>
            <a:pPr marL="571500" indent="-571500">
              <a:spcBef>
                <a:spcPts val="1200"/>
              </a:spcBef>
              <a:buFont typeface="Wingdings" panose="05000000000000000000" pitchFamily="2" charset="2"/>
              <a:buChar char="q"/>
            </a:pPr>
            <a:r>
              <a:rPr lang="en-US" sz="3600" dirty="0" smtClean="0">
                <a:solidFill>
                  <a:srgbClr val="002060"/>
                </a:solidFill>
                <a:latin typeface="Arial" panose="020B0604020202020204" pitchFamily="34" charset="0"/>
                <a:cs typeface="Arial" panose="020B0604020202020204" pitchFamily="34" charset="0"/>
              </a:rPr>
              <a:t>Analyze results:</a:t>
            </a:r>
          </a:p>
          <a:p>
            <a:pPr marL="1028700" lvl="1" indent="-571500">
              <a:spcBef>
                <a:spcPts val="1200"/>
              </a:spcBef>
              <a:buFont typeface="Wingdings" panose="05000000000000000000" pitchFamily="2" charset="2"/>
              <a:buChar char="Ø"/>
            </a:pPr>
            <a:r>
              <a:rPr lang="en-US" sz="3600" dirty="0" smtClean="0">
                <a:solidFill>
                  <a:srgbClr val="0070C0"/>
                </a:solidFill>
                <a:latin typeface="Arial" panose="020B0604020202020204" pitchFamily="34" charset="0"/>
                <a:cs typeface="Arial" panose="020B0604020202020204" pitchFamily="34" charset="0"/>
              </a:rPr>
              <a:t>Descriptive statistics</a:t>
            </a:r>
          </a:p>
          <a:p>
            <a:pPr marL="1028700" lvl="1" indent="-571500">
              <a:buFont typeface="Wingdings" panose="05000000000000000000" pitchFamily="2" charset="2"/>
              <a:buChar char="Ø"/>
            </a:pPr>
            <a:r>
              <a:rPr lang="en-US" sz="3600" dirty="0" smtClean="0">
                <a:solidFill>
                  <a:srgbClr val="0070C0"/>
                </a:solidFill>
                <a:latin typeface="Arial" panose="020B0604020202020204" pitchFamily="34" charset="0"/>
                <a:cs typeface="Arial" panose="020B0604020202020204" pitchFamily="34" charset="0"/>
              </a:rPr>
              <a:t>Stochastic Dominance</a:t>
            </a:r>
          </a:p>
          <a:p>
            <a:pPr marL="1028700" lvl="1" indent="-571500">
              <a:buFont typeface="Wingdings" panose="05000000000000000000" pitchFamily="2" charset="2"/>
              <a:buChar char="q"/>
            </a:pPr>
            <a:endParaRPr lang="en-US" sz="3600" dirty="0">
              <a:solidFill>
                <a:srgbClr val="002060"/>
              </a:solidFill>
              <a:latin typeface="Arial" panose="020B0604020202020204" pitchFamily="34" charset="0"/>
              <a:cs typeface="Arial" panose="020B0604020202020204" pitchFamily="34" charset="0"/>
            </a:endParaRPr>
          </a:p>
          <a:p>
            <a:pPr marL="571500" indent="-571500">
              <a:buFont typeface="Wingdings" panose="05000000000000000000" pitchFamily="2" charset="2"/>
              <a:buChar char="q"/>
            </a:pPr>
            <a:endParaRPr lang="en-US" sz="3600" dirty="0" smtClean="0">
              <a:solidFill>
                <a:srgbClr val="002060"/>
              </a:solidFill>
              <a:latin typeface="Arial" panose="020B0604020202020204" pitchFamily="34" charset="0"/>
              <a:cs typeface="Arial" panose="020B0604020202020204" pitchFamily="34" charset="0"/>
            </a:endParaRPr>
          </a:p>
          <a:p>
            <a:pPr marL="571500" indent="-571500">
              <a:buFont typeface="Wingdings" panose="05000000000000000000" pitchFamily="2" charset="2"/>
              <a:buChar char="q"/>
            </a:pPr>
            <a:endParaRPr lang="el-GR" sz="3600" dirty="0">
              <a:solidFill>
                <a:srgbClr val="00206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8"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0"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21694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143000"/>
          </a:xfrm>
        </p:spPr>
        <p:txBody>
          <a:bodyPr>
            <a:norm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Hypotheses</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981200" y="1829936"/>
            <a:ext cx="8839200"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2500"/>
              </a:spcBef>
              <a:buSzPct val="68000"/>
              <a:buFont typeface="Wingdings" panose="05000000000000000000" pitchFamily="2" charset="2"/>
              <a:buChar char="q"/>
            </a:pPr>
            <a:r>
              <a:rPr lang="el-GR" sz="3200" b="1" dirty="0" smtClean="0">
                <a:solidFill>
                  <a:srgbClr val="002060"/>
                </a:solidFill>
                <a:latin typeface="Arial" panose="020B0604020202020204" pitchFamily="34" charset="0"/>
                <a:cs typeface="Arial" panose="020B0604020202020204" pitchFamily="34" charset="0"/>
              </a:rPr>
              <a:t>Η</a:t>
            </a:r>
            <a:r>
              <a:rPr lang="en-GB" sz="3200" b="1" dirty="0" smtClean="0">
                <a:solidFill>
                  <a:srgbClr val="002060"/>
                </a:solidFill>
                <a:latin typeface="Arial" panose="020B0604020202020204" pitchFamily="34" charset="0"/>
                <a:cs typeface="Arial" panose="020B0604020202020204" pitchFamily="34" charset="0"/>
              </a:rPr>
              <a:t>1</a:t>
            </a:r>
            <a:r>
              <a:rPr lang="el-GR" sz="2800" dirty="0" smtClean="0">
                <a:solidFill>
                  <a:srgbClr val="002060"/>
                </a:solidFill>
                <a:latin typeface="Arial" panose="020B0604020202020204" pitchFamily="34" charset="0"/>
                <a:cs typeface="Arial" panose="020B0604020202020204" pitchFamily="34" charset="0"/>
              </a:rPr>
              <a:t>: </a:t>
            </a:r>
            <a:r>
              <a:rPr lang="en-US" sz="2800" dirty="0">
                <a:solidFill>
                  <a:srgbClr val="002060"/>
                </a:solidFill>
                <a:latin typeface="Arial" panose="020B0604020202020204" pitchFamily="34" charset="0"/>
                <a:cs typeface="Arial" panose="020B0604020202020204" pitchFamily="34" charset="0"/>
              </a:rPr>
              <a:t>Under the strict constraint of sample size </a:t>
            </a:r>
            <a:r>
              <a:rPr lang="en-US" sz="1600" dirty="0">
                <a:solidFill>
                  <a:srgbClr val="002060"/>
                </a:solidFill>
                <a:latin typeface="Arial" panose="020B0604020202020204" pitchFamily="34" charset="0"/>
                <a:cs typeface="Arial" panose="020B0604020202020204" pitchFamily="34" charset="0"/>
              </a:rPr>
              <a:t>(</a:t>
            </a:r>
            <a:r>
              <a:rPr lang="en-US" sz="1600" dirty="0">
                <a:solidFill>
                  <a:srgbClr val="C00000"/>
                </a:solidFill>
                <a:latin typeface="Arial" panose="020B0604020202020204" pitchFamily="34" charset="0"/>
                <a:cs typeface="Arial" panose="020B0604020202020204" pitchFamily="34" charset="0"/>
              </a:rPr>
              <a:t>number of forecasters</a:t>
            </a:r>
            <a:r>
              <a:rPr lang="en-US" sz="1600" dirty="0">
                <a:solidFill>
                  <a:srgbClr val="002060"/>
                </a:solidFill>
                <a:latin typeface="Arial" panose="020B0604020202020204" pitchFamily="34" charset="0"/>
                <a:cs typeface="Arial" panose="020B0604020202020204" pitchFamily="34" charset="0"/>
              </a:rPr>
              <a:t>) </a:t>
            </a:r>
            <a:r>
              <a:rPr lang="en-US" sz="2800" dirty="0">
                <a:solidFill>
                  <a:srgbClr val="002060"/>
                </a:solidFill>
                <a:latin typeface="Arial" panose="020B0604020202020204" pitchFamily="34" charset="0"/>
                <a:cs typeface="Arial" panose="020B0604020202020204" pitchFamily="34" charset="0"/>
              </a:rPr>
              <a:t>and time </a:t>
            </a:r>
            <a:r>
              <a:rPr lang="en-US" sz="1600" dirty="0">
                <a:solidFill>
                  <a:srgbClr val="002060"/>
                </a:solidFill>
                <a:latin typeface="Arial" panose="020B0604020202020204" pitchFamily="34" charset="0"/>
                <a:cs typeface="Arial" panose="020B0604020202020204" pitchFamily="34" charset="0"/>
              </a:rPr>
              <a:t>(</a:t>
            </a:r>
            <a:r>
              <a:rPr lang="en-US" sz="1600" dirty="0">
                <a:solidFill>
                  <a:srgbClr val="C00000"/>
                </a:solidFill>
                <a:latin typeface="Arial" panose="020B0604020202020204" pitchFamily="34" charset="0"/>
                <a:cs typeface="Arial" panose="020B0604020202020204" pitchFamily="34" charset="0"/>
              </a:rPr>
              <a:t>duration of experiment</a:t>
            </a:r>
            <a:r>
              <a:rPr lang="en-US" sz="1600" dirty="0">
                <a:solidFill>
                  <a:srgbClr val="002060"/>
                </a:solidFill>
                <a:latin typeface="Arial" panose="020B0604020202020204" pitchFamily="34" charset="0"/>
                <a:cs typeface="Arial" panose="020B0604020202020204" pitchFamily="34" charset="0"/>
              </a:rPr>
              <a:t>) </a:t>
            </a:r>
            <a:r>
              <a:rPr lang="en-GB" sz="2800" dirty="0" smtClean="0">
                <a:solidFill>
                  <a:srgbClr val="002060"/>
                </a:solidFill>
                <a:latin typeface="Arial" panose="020B0604020202020204" pitchFamily="34" charset="0"/>
                <a:cs typeface="Arial" panose="020B0604020202020204" pitchFamily="34" charset="0"/>
              </a:rPr>
              <a:t>we find evidence of the </a:t>
            </a:r>
            <a:r>
              <a:rPr lang="en-GB" sz="2800" dirty="0" err="1" smtClean="0">
                <a:solidFill>
                  <a:srgbClr val="002060"/>
                </a:solidFill>
                <a:latin typeface="Arial" panose="020B0604020202020204" pitchFamily="34" charset="0"/>
                <a:cs typeface="Arial" panose="020B0604020202020204" pitchFamily="34" charset="0"/>
              </a:rPr>
              <a:t>superforecasting</a:t>
            </a:r>
            <a:r>
              <a:rPr lang="en-GB" sz="2800" dirty="0" smtClean="0">
                <a:solidFill>
                  <a:srgbClr val="002060"/>
                </a:solidFill>
                <a:latin typeface="Arial" panose="020B0604020202020204" pitchFamily="34" charset="0"/>
                <a:cs typeface="Arial" panose="020B0604020202020204" pitchFamily="34" charset="0"/>
              </a:rPr>
              <a:t> hypothesis</a:t>
            </a:r>
            <a:endParaRPr lang="el-GR" sz="2800" dirty="0">
              <a:solidFill>
                <a:srgbClr val="002060"/>
              </a:solidFill>
              <a:latin typeface="Arial" panose="020B0604020202020204" pitchFamily="34" charset="0"/>
              <a:cs typeface="Arial" panose="020B0604020202020204" pitchFamily="34" charset="0"/>
            </a:endParaRPr>
          </a:p>
          <a:p>
            <a:pPr lvl="2" indent="-457200" algn="just">
              <a:spcBef>
                <a:spcPts val="2500"/>
              </a:spcBef>
              <a:buSzPct val="68000"/>
              <a:buFont typeface="Wingdings" panose="05000000000000000000" pitchFamily="2" charset="2"/>
              <a:buChar char="q"/>
            </a:pPr>
            <a:r>
              <a:rPr lang="el-GR" sz="3200" b="1" dirty="0" smtClean="0">
                <a:solidFill>
                  <a:srgbClr val="002060"/>
                </a:solidFill>
                <a:latin typeface="Arial" panose="020B0604020202020204" pitchFamily="34" charset="0"/>
                <a:cs typeface="Arial" panose="020B0604020202020204" pitchFamily="34" charset="0"/>
              </a:rPr>
              <a:t>Η</a:t>
            </a:r>
            <a:r>
              <a:rPr lang="en-GB" sz="3200" b="1" dirty="0" smtClean="0">
                <a:solidFill>
                  <a:srgbClr val="002060"/>
                </a:solidFill>
                <a:latin typeface="Arial" panose="020B0604020202020204" pitchFamily="34" charset="0"/>
                <a:cs typeface="Arial" panose="020B0604020202020204" pitchFamily="34" charset="0"/>
              </a:rPr>
              <a:t>2</a:t>
            </a:r>
            <a:r>
              <a:rPr lang="el-GR" sz="2600" dirty="0" smtClean="0">
                <a:solidFill>
                  <a:srgbClr val="002060"/>
                </a:solidFill>
                <a:latin typeface="Arial" panose="020B0604020202020204" pitchFamily="34" charset="0"/>
                <a:cs typeface="Arial" panose="020B0604020202020204" pitchFamily="34" charset="0"/>
              </a:rPr>
              <a:t>: </a:t>
            </a:r>
            <a:r>
              <a:rPr lang="en-US" sz="2600" dirty="0">
                <a:solidFill>
                  <a:srgbClr val="002060"/>
                </a:solidFill>
                <a:latin typeface="Arial" panose="020B0604020202020204" pitchFamily="34" charset="0"/>
                <a:cs typeface="Arial" panose="020B0604020202020204" pitchFamily="34" charset="0"/>
              </a:rPr>
              <a:t>The structured approach for providing forecasts outperforms the unstructured - unaided one</a:t>
            </a:r>
            <a:r>
              <a:rPr lang="el-GR" sz="2600" dirty="0">
                <a:solidFill>
                  <a:srgbClr val="002060"/>
                </a:solidFill>
                <a:latin typeface="Arial" panose="020B0604020202020204" pitchFamily="34" charset="0"/>
                <a:cs typeface="Arial" panose="020B0604020202020204" pitchFamily="34" charset="0"/>
              </a:rPr>
              <a:t> </a:t>
            </a:r>
            <a:r>
              <a:rPr lang="el-GR" sz="1600" dirty="0">
                <a:solidFill>
                  <a:srgbClr val="002060"/>
                </a:solidFill>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training works</a:t>
            </a:r>
            <a:r>
              <a:rPr lang="el-GR" sz="1600" dirty="0" smtClean="0">
                <a:solidFill>
                  <a:srgbClr val="002060"/>
                </a:solidFill>
                <a:latin typeface="Arial" panose="020B0604020202020204" pitchFamily="34" charset="0"/>
                <a:cs typeface="Arial" panose="020B0604020202020204" pitchFamily="34" charset="0"/>
              </a:rPr>
              <a:t>).</a:t>
            </a:r>
            <a:endParaRPr lang="en-GB" sz="1600" dirty="0" smtClean="0">
              <a:solidFill>
                <a:srgbClr val="002060"/>
              </a:solidFill>
              <a:latin typeface="Arial" panose="020B0604020202020204" pitchFamily="34" charset="0"/>
              <a:cs typeface="Arial" panose="020B0604020202020204" pitchFamily="34" charset="0"/>
            </a:endParaRPr>
          </a:p>
          <a:p>
            <a:pPr lvl="3" indent="-457200" algn="just">
              <a:spcBef>
                <a:spcPts val="2500"/>
              </a:spcBef>
              <a:buSzPct val="68000"/>
              <a:buFont typeface="Wingdings" panose="05000000000000000000" pitchFamily="2" charset="2"/>
              <a:buChar char="q"/>
            </a:pPr>
            <a:r>
              <a:rPr lang="en-GB" sz="2400" b="1" dirty="0" smtClean="0">
                <a:solidFill>
                  <a:srgbClr val="002060"/>
                </a:solidFill>
                <a:latin typeface="Arial" panose="020B0604020202020204" pitchFamily="34" charset="0"/>
                <a:cs typeface="Arial" panose="020B0604020202020204" pitchFamily="34" charset="0"/>
              </a:rPr>
              <a:t>H21</a:t>
            </a:r>
            <a:r>
              <a:rPr lang="en-GB" sz="2400" dirty="0" smtClean="0">
                <a:solidFill>
                  <a:srgbClr val="002060"/>
                </a:solidFill>
                <a:latin typeface="Arial" panose="020B0604020202020204" pitchFamily="34" charset="0"/>
                <a:cs typeface="Arial" panose="020B0604020202020204" pitchFamily="34" charset="0"/>
              </a:rPr>
              <a:t>: there will be more </a:t>
            </a:r>
            <a:r>
              <a:rPr lang="en-GB" sz="2400" dirty="0" err="1" smtClean="0">
                <a:solidFill>
                  <a:srgbClr val="002060"/>
                </a:solidFill>
                <a:latin typeface="Arial" panose="020B0604020202020204" pitchFamily="34" charset="0"/>
                <a:cs typeface="Arial" panose="020B0604020202020204" pitchFamily="34" charset="0"/>
              </a:rPr>
              <a:t>superforecasters</a:t>
            </a:r>
            <a:r>
              <a:rPr lang="en-GB" sz="2400" dirty="0" smtClean="0">
                <a:solidFill>
                  <a:srgbClr val="002060"/>
                </a:solidFill>
                <a:latin typeface="Arial" panose="020B0604020202020204" pitchFamily="34" charset="0"/>
                <a:cs typeface="Arial" panose="020B0604020202020204" pitchFamily="34" charset="0"/>
              </a:rPr>
              <a:t> in the extra-trained group</a:t>
            </a:r>
            <a:endParaRPr lang="el-GR" sz="24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4"/>
            </a:endParaRPr>
          </a:p>
        </p:txBody>
      </p:sp>
    </p:spTree>
    <p:extLst>
      <p:ext uri="{BB962C8B-B14F-4D97-AF65-F5344CB8AC3E}">
        <p14:creationId xmlns:p14="http://schemas.microsoft.com/office/powerpoint/2010/main" val="20162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229600" cy="1143000"/>
          </a:xfrm>
        </p:spPr>
        <p:txBody>
          <a:bodyPr>
            <a:normAutofit/>
          </a:bodyPr>
          <a:lstStyle/>
          <a:p>
            <a:r>
              <a:rPr lang="en-US" sz="6000" b="1" dirty="0" smtClean="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rPr>
              <a:t>Motivation</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endParaRPr>
          </a:p>
        </p:txBody>
      </p:sp>
      <p:sp>
        <p:nvSpPr>
          <p:cNvPr id="9" name="Content Placeholder 2"/>
          <p:cNvSpPr txBox="1">
            <a:spLocks/>
          </p:cNvSpPr>
          <p:nvPr/>
        </p:nvSpPr>
        <p:spPr>
          <a:xfrm>
            <a:off x="1981200" y="1829936"/>
            <a:ext cx="9677400" cy="525666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2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lvl="2" indent="-457200" algn="just">
              <a:spcBef>
                <a:spcPts val="2500"/>
              </a:spcBef>
              <a:buSzPct val="68000"/>
              <a:buFont typeface="Wingdings" panose="05000000000000000000" pitchFamily="2" charset="2"/>
              <a:buChar char="q"/>
            </a:pPr>
            <a:r>
              <a:rPr lang="en-US" sz="2600" dirty="0" smtClean="0">
                <a:solidFill>
                  <a:srgbClr val="002060"/>
                </a:solidFill>
                <a:latin typeface="Arial" panose="020B0604020202020204" pitchFamily="34" charset="0"/>
                <a:cs typeface="Arial" panose="020B0604020202020204" pitchFamily="34" charset="0"/>
              </a:rPr>
              <a:t>The ambiguity to which the decision making process is exposed.</a:t>
            </a:r>
          </a:p>
          <a:p>
            <a:pPr lvl="2" indent="-457200" algn="just">
              <a:spcBef>
                <a:spcPts val="2500"/>
              </a:spcBef>
              <a:buSzPct val="68000"/>
              <a:buFont typeface="Wingdings" panose="05000000000000000000" pitchFamily="2" charset="2"/>
              <a:buChar char="q"/>
            </a:pPr>
            <a:r>
              <a:rPr lang="en-US" sz="2600" dirty="0" smtClean="0">
                <a:solidFill>
                  <a:srgbClr val="002060"/>
                </a:solidFill>
                <a:latin typeface="Arial" panose="020B0604020202020204" pitchFamily="34" charset="0"/>
                <a:cs typeface="Arial" panose="020B0604020202020204" pitchFamily="34" charset="0"/>
              </a:rPr>
              <a:t>The over-</a:t>
            </a:r>
            <a:r>
              <a:rPr lang="en-US" sz="2600" dirty="0" err="1" smtClean="0">
                <a:solidFill>
                  <a:srgbClr val="002060"/>
                </a:solidFill>
                <a:latin typeface="Arial" panose="020B0604020202020204" pitchFamily="34" charset="0"/>
                <a:cs typeface="Arial" panose="020B0604020202020204" pitchFamily="34" charset="0"/>
              </a:rPr>
              <a:t>perfomarnce</a:t>
            </a:r>
            <a:r>
              <a:rPr lang="en-US" sz="2600" dirty="0" smtClean="0">
                <a:solidFill>
                  <a:srgbClr val="002060"/>
                </a:solidFill>
                <a:latin typeface="Arial" panose="020B0604020202020204" pitchFamily="34" charset="0"/>
                <a:cs typeface="Arial" panose="020B0604020202020204" pitchFamily="34" charset="0"/>
              </a:rPr>
              <a:t> of the GJP approach </a:t>
            </a:r>
          </a:p>
          <a:p>
            <a:pPr lvl="2" indent="-457200" algn="just">
              <a:spcBef>
                <a:spcPts val="2500"/>
              </a:spcBef>
              <a:buSzPct val="68000"/>
              <a:buFont typeface="Wingdings" panose="05000000000000000000" pitchFamily="2" charset="2"/>
              <a:buChar char="q"/>
            </a:pPr>
            <a:r>
              <a:rPr lang="en-US" sz="2600" dirty="0" smtClean="0">
                <a:solidFill>
                  <a:srgbClr val="002060"/>
                </a:solidFill>
                <a:latin typeface="Arial" panose="020B0604020202020204" pitchFamily="34" charset="0"/>
                <a:cs typeface="Arial" panose="020B0604020202020204" pitchFamily="34" charset="0"/>
              </a:rPr>
              <a:t>The motivation to derive to a more simplified approach by narrowing down the alternative forecasting methods, within the SF framework and focusing to SAs</a:t>
            </a:r>
          </a:p>
          <a:p>
            <a:pPr lvl="2" indent="-457200" algn="just">
              <a:spcBef>
                <a:spcPts val="2500"/>
              </a:spcBef>
              <a:buSzPct val="68000"/>
              <a:buFont typeface="Wingdings" panose="05000000000000000000" pitchFamily="2" charset="2"/>
              <a:buChar char="q"/>
            </a:pPr>
            <a:r>
              <a:rPr lang="en-US" sz="2600" b="1" dirty="0" smtClean="0">
                <a:solidFill>
                  <a:srgbClr val="002060"/>
                </a:solidFill>
                <a:latin typeface="Arial" panose="020B0604020202020204" pitchFamily="34" charset="0"/>
                <a:cs typeface="Arial" panose="020B0604020202020204" pitchFamily="34" charset="0"/>
              </a:rPr>
              <a:t>The intrinsic constraints of </a:t>
            </a:r>
            <a:r>
              <a:rPr lang="en-US" sz="2600" b="1" dirty="0" smtClean="0">
                <a:solidFill>
                  <a:srgbClr val="FF0000"/>
                </a:solidFill>
                <a:latin typeface="Arial" panose="020B0604020202020204" pitchFamily="34" charset="0"/>
                <a:cs typeface="Arial" panose="020B0604020202020204" pitchFamily="34" charset="0"/>
              </a:rPr>
              <a:t>manpower</a:t>
            </a:r>
            <a:r>
              <a:rPr lang="en-US" sz="2600" b="1" dirty="0" smtClean="0">
                <a:solidFill>
                  <a:srgbClr val="002060"/>
                </a:solidFill>
                <a:latin typeface="Arial" panose="020B0604020202020204" pitchFamily="34" charset="0"/>
                <a:cs typeface="Arial" panose="020B0604020202020204" pitchFamily="34" charset="0"/>
              </a:rPr>
              <a:t> and </a:t>
            </a:r>
            <a:r>
              <a:rPr lang="en-US" sz="2600" b="1" dirty="0" smtClean="0">
                <a:solidFill>
                  <a:srgbClr val="FF0000"/>
                </a:solidFill>
                <a:latin typeface="Arial" panose="020B0604020202020204" pitchFamily="34" charset="0"/>
                <a:cs typeface="Arial" panose="020B0604020202020204" pitchFamily="34" charset="0"/>
              </a:rPr>
              <a:t>time</a:t>
            </a:r>
            <a:r>
              <a:rPr lang="en-US" sz="2600" b="1" dirty="0" smtClean="0">
                <a:solidFill>
                  <a:srgbClr val="002060"/>
                </a:solidFill>
                <a:latin typeface="Arial" panose="020B0604020202020204" pitchFamily="34" charset="0"/>
                <a:cs typeface="Arial" panose="020B0604020202020204" pitchFamily="34" charset="0"/>
              </a:rPr>
              <a:t> </a:t>
            </a:r>
          </a:p>
          <a:p>
            <a:pPr lvl="2" indent="-457200" algn="just">
              <a:spcBef>
                <a:spcPts val="2500"/>
              </a:spcBef>
              <a:buSzPct val="68000"/>
              <a:buFont typeface="Wingdings" panose="05000000000000000000" pitchFamily="2" charset="2"/>
              <a:buChar char="q"/>
            </a:pPr>
            <a:endParaRPr lang="en-US" sz="26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7"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solidFill>
                <a:srgbClr val="95A5A6"/>
              </a:solidFill>
            </a:endParaRPr>
          </a:p>
        </p:txBody>
      </p:sp>
      <p:sp>
        <p:nvSpPr>
          <p:cNvPr id="8"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rgbClr val="F39C12">
                    <a:lumOff val="25000"/>
                  </a:srgbClr>
                </a:solidFill>
                <a:latin typeface="Palatino Linotype"/>
                <a:ea typeface="Palatino Linotype"/>
                <a:cs typeface="Palatino Linotype"/>
                <a:sym typeface="Palatino Linotype"/>
              </a:defRPr>
            </a:pPr>
            <a:r>
              <a:rPr lang="en-US" sz="1200" b="1" dirty="0">
                <a:solidFill>
                  <a:prstClr val="white">
                    <a:lumMod val="65000"/>
                  </a:prstClr>
                </a:solidFill>
                <a:latin typeface="Palatino Linotype"/>
                <a:ea typeface="Palatino Linotype"/>
                <a:cs typeface="Palatino Linotype"/>
                <a:sym typeface="Palatino Linotype"/>
              </a:rPr>
              <a:t>Structured Super-Forecasting</a:t>
            </a:r>
            <a:endParaRPr sz="1200" b="1" dirty="0">
              <a:solidFill>
                <a:prstClr val="white">
                  <a:lumMod val="65000"/>
                </a:prstClr>
              </a:solidFill>
              <a:latin typeface="Palatino Linotype"/>
              <a:ea typeface="Palatino Linotype"/>
              <a:cs typeface="Palatino Linotype"/>
              <a:sym typeface="Palatino Linotype"/>
              <a:hlinkClick r:id="rId4"/>
            </a:endParaRPr>
          </a:p>
        </p:txBody>
      </p:sp>
    </p:spTree>
    <p:extLst>
      <p:ext uri="{BB962C8B-B14F-4D97-AF65-F5344CB8AC3E}">
        <p14:creationId xmlns:p14="http://schemas.microsoft.com/office/powerpoint/2010/main" val="375224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229600" cy="1143000"/>
          </a:xfrm>
          <a:effectLst>
            <a:outerShdw blurRad="50800" dist="38100" dir="2700000" algn="tl" rotWithShape="0">
              <a:prstClr val="black">
                <a:alpha val="40000"/>
              </a:prstClr>
            </a:outerShdw>
          </a:effectLst>
        </p:spPr>
        <p:txBody>
          <a:bodyPr>
            <a:noAutofit/>
          </a:bodyPr>
          <a:lstStyle/>
          <a:p>
            <a:r>
              <a:rPr lang="en-US"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sym typeface="Bradley Hand ITC TT-Bold"/>
              </a:rPr>
              <a:t>Research Layout</a:t>
            </a:r>
            <a:endParaRPr lang="el-GR" sz="6000" b="1" dirty="0">
              <a:solidFill>
                <a:srgbClr val="2D4452"/>
              </a:solidFill>
              <a:effectLst>
                <a:outerShdw blurRad="50800" dist="38100" dir="5400000" sx="102000" sy="102000" algn="t" rotWithShape="0">
                  <a:schemeClr val="bg1">
                    <a:lumMod val="50000"/>
                    <a:alpha val="40000"/>
                  </a:schemeClr>
                </a:outerShdw>
              </a:effectLst>
              <a:latin typeface="Times New Roman" panose="02020603050405020304" pitchFamily="18" charset="0"/>
              <a:ea typeface="Bradley Hand ITC TT-Bold"/>
              <a:cs typeface="Times New Roman" panose="02020603050405020304" pitchFamily="18" charset="0"/>
              <a:sym typeface="Bradley Hand ITC TT-Bold"/>
            </a:endParaRPr>
          </a:p>
        </p:txBody>
      </p:sp>
      <p:pic>
        <p:nvPicPr>
          <p:cNvPr id="5" name="Picture 4"/>
          <p:cNvPicPr>
            <a:picLocks noChangeAspect="1"/>
          </p:cNvPicPr>
          <p:nvPr/>
        </p:nvPicPr>
        <p:blipFill>
          <a:blip r:embed="rId3"/>
          <a:stretch>
            <a:fillRect/>
          </a:stretch>
        </p:blipFill>
        <p:spPr>
          <a:xfrm>
            <a:off x="2362200" y="1524000"/>
            <a:ext cx="8077200" cy="4985631"/>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98621" l="0" r="98701">
                        <a14:backgroundMark x1="76768" y1="44276" x2="76768" y2="44276"/>
                        <a14:backgroundMark x1="76046" y1="39586" x2="74747" y2="52828"/>
                        <a14:backgroundMark x1="45887" y1="75034" x2="61039" y2="72414"/>
                        <a14:backgroundMark x1="25397" y1="23310" x2="29437" y2="16690"/>
                        <a14:backgroundMark x1="39827" y1="14759" x2="54834" y2="13379"/>
                      </a14:backgroundRemoval>
                    </a14:imgEffect>
                  </a14:imgLayer>
                </a14:imgProps>
              </a:ext>
              <a:ext uri="{28A0092B-C50C-407E-A947-70E740481C1C}">
                <a14:useLocalDpi xmlns:a14="http://schemas.microsoft.com/office/drawing/2010/main" val="0"/>
              </a:ext>
            </a:extLst>
          </a:blip>
          <a:stretch>
            <a:fillRect/>
          </a:stretch>
        </p:blipFill>
        <p:spPr>
          <a:xfrm>
            <a:off x="0" y="2057400"/>
            <a:ext cx="2971800" cy="3109025"/>
          </a:xfrm>
          <a:prstGeom prst="rect">
            <a:avLst/>
          </a:prstGeom>
        </p:spPr>
      </p:pic>
      <p:sp>
        <p:nvSpPr>
          <p:cNvPr id="10" name="Shape 124"/>
          <p:cNvSpPr/>
          <p:nvPr/>
        </p:nvSpPr>
        <p:spPr>
          <a:xfrm>
            <a:off x="11180167" y="6583263"/>
            <a:ext cx="957561" cy="256035"/>
          </a:xfrm>
          <a:prstGeom prst="rect">
            <a:avLst/>
          </a:prstGeom>
          <a:solidFill>
            <a:srgbClr val="000000"/>
          </a:solidFill>
          <a:ln w="12700">
            <a:solidFill>
              <a:srgbClr val="000000"/>
            </a:solidFill>
            <a:miter/>
          </a:ln>
        </p:spPr>
        <p:txBody>
          <a:bodyPr lIns="45719" rIns="45719" anchor="ctr"/>
          <a:lstStyle/>
          <a:p>
            <a:endParaRPr/>
          </a:p>
        </p:txBody>
      </p:sp>
      <p:sp>
        <p:nvSpPr>
          <p:cNvPr id="11" name="Shape 128"/>
          <p:cNvSpPr/>
          <p:nvPr/>
        </p:nvSpPr>
        <p:spPr>
          <a:xfrm>
            <a:off x="73079" y="6544910"/>
            <a:ext cx="2152190"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600" b="1">
                <a:solidFill>
                  <a:schemeClr val="accent4">
                    <a:lumOff val="25000"/>
                  </a:schemeClr>
                </a:solidFill>
                <a:latin typeface="Palatino Linotype"/>
                <a:ea typeface="Palatino Linotype"/>
                <a:cs typeface="Palatino Linotype"/>
                <a:sym typeface="Palatino Linotype"/>
              </a:defRPr>
            </a:pPr>
            <a:r>
              <a:rPr lang="en-US" sz="1200" dirty="0">
                <a:solidFill>
                  <a:schemeClr val="bg1">
                    <a:lumMod val="65000"/>
                  </a:schemeClr>
                </a:solidFill>
              </a:rPr>
              <a:t>Structured Super-Forecasting</a:t>
            </a:r>
            <a:endParaRPr sz="1200" dirty="0">
              <a:solidFill>
                <a:schemeClr val="bg1">
                  <a:lumMod val="65000"/>
                </a:schemeClr>
              </a:solidFill>
              <a:hlinkClick r:id="rId6"/>
            </a:endParaRPr>
          </a:p>
        </p:txBody>
      </p:sp>
    </p:spTree>
    <p:extLst>
      <p:ext uri="{BB962C8B-B14F-4D97-AF65-F5344CB8AC3E}">
        <p14:creationId xmlns:p14="http://schemas.microsoft.com/office/powerpoint/2010/main" val="397433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ercurio">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Mercurio">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redeterminado">
  <a:themeElements>
    <a:clrScheme name="Diseño predeterminado">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iseño predeterminado">
      <a:majorFont>
        <a:latin typeface="Calibri"/>
        <a:ea typeface="Calibri"/>
        <a:cs typeface="Calibri"/>
      </a:majorFont>
      <a:minorFont>
        <a:latin typeface="Helvetica"/>
        <a:ea typeface="Helvetica"/>
        <a:cs typeface="Helvetica"/>
      </a:minorFont>
    </a:fontScheme>
    <a:fmtScheme name="Diseño predetermin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pt template.pptx" id="{80D3A362-433A-4382-891B-F4B612C3E0C7}" vid="{0DEF6E00-841F-4971-A409-3AF4E625A5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8932</TotalTime>
  <Words>5945</Words>
  <Application>Microsoft Office PowerPoint</Application>
  <PresentationFormat>Widescreen</PresentationFormat>
  <Paragraphs>465</Paragraphs>
  <Slides>48</Slides>
  <Notes>41</Notes>
  <HiddenSlides>13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Arial</vt:lpstr>
      <vt:lpstr>Bradley Hand ITC TT-Bold</vt:lpstr>
      <vt:lpstr>Calibri</vt:lpstr>
      <vt:lpstr>Calibri Light</vt:lpstr>
      <vt:lpstr>Comic Sans MS</vt:lpstr>
      <vt:lpstr>Dotum</vt:lpstr>
      <vt:lpstr>Helvetica</vt:lpstr>
      <vt:lpstr>Palatino Linotype</vt:lpstr>
      <vt:lpstr>PMingLiU</vt:lpstr>
      <vt:lpstr>Source Sans Pro</vt:lpstr>
      <vt:lpstr>Times New Roman</vt:lpstr>
      <vt:lpstr>Wingdings</vt:lpstr>
      <vt:lpstr>Office Theme</vt:lpstr>
      <vt:lpstr>Diseño predeterminado</vt:lpstr>
      <vt:lpstr>PowerPoint Presentation</vt:lpstr>
      <vt:lpstr>PowerPoint Presentation</vt:lpstr>
      <vt:lpstr>PowerPoint Presentation</vt:lpstr>
      <vt:lpstr>PowerPoint Presentation</vt:lpstr>
      <vt:lpstr>REAL COMPANIES</vt:lpstr>
      <vt:lpstr>PowerPoint Presentation</vt:lpstr>
      <vt:lpstr>Hypotheses</vt:lpstr>
      <vt:lpstr>Motivation</vt:lpstr>
      <vt:lpstr>Research Layout</vt:lpstr>
      <vt:lpstr>PowerPoint Presentation</vt:lpstr>
      <vt:lpstr>PowerPoint Presentation</vt:lpstr>
      <vt:lpstr>PowerPoint Presentation</vt:lpstr>
      <vt:lpstr>PowerPoint Presentation</vt:lpstr>
      <vt:lpstr>Literature Review</vt:lpstr>
      <vt:lpstr>Literature Review</vt:lpstr>
      <vt:lpstr>Literature Review</vt:lpstr>
      <vt:lpstr>Literature Review</vt:lpstr>
      <vt:lpstr>Literature Review</vt:lpstr>
      <vt:lpstr>Literature Review</vt:lpstr>
      <vt:lpstr>Literature Review</vt:lpstr>
      <vt:lpstr>Str. Super-Forecasting</vt:lpstr>
      <vt:lpstr>Str. Super-Forecasting</vt:lpstr>
      <vt:lpstr>Data Collection</vt:lpstr>
      <vt:lpstr>Incentives</vt:lpstr>
      <vt:lpstr>Method &amp; Tools</vt:lpstr>
      <vt:lpstr>Scoring</vt:lpstr>
      <vt:lpstr>Data Collection</vt:lpstr>
      <vt:lpstr>Hypotheses “1” Testing</vt:lpstr>
      <vt:lpstr>Analysis &amp; Findings</vt:lpstr>
      <vt:lpstr>Analysis &amp; Findings</vt:lpstr>
      <vt:lpstr>Analysis &amp; Findings</vt:lpstr>
      <vt:lpstr>Analysis &amp; Findings</vt:lpstr>
      <vt:lpstr>Analysis &amp; Findings</vt:lpstr>
      <vt:lpstr>Analysis &amp; Findings</vt:lpstr>
      <vt:lpstr>Analysis &amp; Findings</vt:lpstr>
      <vt:lpstr>Hypotheses “2” Testing</vt:lpstr>
      <vt:lpstr>Analysis &amp; Findings</vt:lpstr>
      <vt:lpstr>Analysis &amp; Findings</vt:lpstr>
      <vt:lpstr>Analysis &amp; Findings</vt:lpstr>
      <vt:lpstr>Analysis &amp; Findings</vt:lpstr>
      <vt:lpstr>Analysis &amp; Findings</vt:lpstr>
      <vt:lpstr>Analysis &amp; Findings</vt:lpstr>
      <vt:lpstr>Analysis &amp; Findings</vt:lpstr>
      <vt:lpstr>Hypotheses “21” Testing</vt:lpstr>
      <vt:lpstr>Analysis &amp; Findings</vt:lpstr>
      <vt:lpstr>PowerPoint Presentation</vt:lpstr>
      <vt:lpstr>Analysis &amp;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Kostas Nikolopoulos</cp:lastModifiedBy>
  <cp:revision>563</cp:revision>
  <cp:lastPrinted>2018-01-22T10:42:01Z</cp:lastPrinted>
  <dcterms:created xsi:type="dcterms:W3CDTF">2006-08-16T00:00:00Z</dcterms:created>
  <dcterms:modified xsi:type="dcterms:W3CDTF">2019-04-05T20:51:54Z</dcterms:modified>
</cp:coreProperties>
</file>